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62" r:id="rId5"/>
    <p:sldId id="259" r:id="rId6"/>
    <p:sldId id="260" r:id="rId7"/>
    <p:sldId id="261" r:id="rId8"/>
    <p:sldId id="264" r:id="rId9"/>
    <p:sldId id="265" r:id="rId10"/>
    <p:sldId id="263" r:id="rId11"/>
    <p:sldId id="266" r:id="rId12"/>
    <p:sldId id="267" r:id="rId13"/>
    <p:sldId id="268" r:id="rId14"/>
    <p:sldId id="269" r:id="rId15"/>
    <p:sldId id="270" r:id="rId16"/>
    <p:sldId id="292" r:id="rId17"/>
    <p:sldId id="271" r:id="rId18"/>
    <p:sldId id="272" r:id="rId19"/>
    <p:sldId id="273" r:id="rId20"/>
    <p:sldId id="275" r:id="rId21"/>
    <p:sldId id="301" r:id="rId22"/>
    <p:sldId id="274" r:id="rId23"/>
    <p:sldId id="276" r:id="rId24"/>
    <p:sldId id="277" r:id="rId25"/>
    <p:sldId id="278" r:id="rId26"/>
    <p:sldId id="280" r:id="rId27"/>
    <p:sldId id="279" r:id="rId28"/>
    <p:sldId id="281" r:id="rId29"/>
    <p:sldId id="289" r:id="rId30"/>
    <p:sldId id="283" r:id="rId31"/>
    <p:sldId id="290" r:id="rId32"/>
    <p:sldId id="291" r:id="rId33"/>
    <p:sldId id="284" r:id="rId34"/>
    <p:sldId id="285" r:id="rId35"/>
    <p:sldId id="293" r:id="rId36"/>
    <p:sldId id="294" r:id="rId37"/>
    <p:sldId id="295" r:id="rId38"/>
    <p:sldId id="286" r:id="rId39"/>
    <p:sldId id="296" r:id="rId40"/>
    <p:sldId id="297" r:id="rId41"/>
    <p:sldId id="298" r:id="rId42"/>
    <p:sldId id="299" r:id="rId43"/>
    <p:sldId id="300" r:id="rId44"/>
    <p:sldId id="287" r:id="rId45"/>
    <p:sldId id="288" r:id="rId4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DA6B2-65F7-4187-BF63-4410BB0C5F63}" type="datetimeFigureOut">
              <a:rPr lang="de-CH" smtClean="0"/>
              <a:t>25.10.2017</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8AF17-7FE9-44A1-8929-BCBBFC146D5F}" type="slidenum">
              <a:rPr lang="de-CH" smtClean="0"/>
              <a:t>‹Nr.›</a:t>
            </a:fld>
            <a:endParaRPr lang="de-CH"/>
          </a:p>
        </p:txBody>
      </p:sp>
    </p:spTree>
    <p:extLst>
      <p:ext uri="{BB962C8B-B14F-4D97-AF65-F5344CB8AC3E}">
        <p14:creationId xmlns:p14="http://schemas.microsoft.com/office/powerpoint/2010/main" val="397474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Die FMH ist Trägerin des Programms, die operative Umsetzung des Unterstützungsnetzwerks mit seinen Angeboten liegt hauptsächlich beim Leitungsausschuss (ärztliche Leitung) und den Netzwerkmitgliedern und geschieht ausserhalb der FMH-Strukturen. </a:t>
            </a:r>
          </a:p>
          <a:p>
            <a:r>
              <a:rPr lang="de-CH" sz="1200" kern="1200" dirty="0" smtClean="0">
                <a:solidFill>
                  <a:schemeClr val="tx1"/>
                </a:solidFill>
                <a:effectLst/>
                <a:latin typeface="+mn-lt"/>
                <a:ea typeface="+mn-ea"/>
                <a:cs typeface="+mn-cs"/>
              </a:rPr>
              <a:t>Alle Schritte ab Kontaktaufnahme werden von den erstberatenden Ärztinnen und Ärzten (vgl. Abb. 2 eingefärbter Bereich) strikt vertraulich behandelt. Alle übrigen Organisationseinheiten erhalten keinerlei Einsicht in personenbezogene Daten. Die ratsuchende Ärztin resp. der ratsuchende Arzt geniesst innerhalb von ReMed ab Kontaktaufnahme die gleichen Rechte wie andere Patienten: es gilt das Patientengeheimnis (z.B. gegenüber der FMH).</a:t>
            </a:r>
          </a:p>
          <a:p>
            <a:endParaRPr lang="de-CH" dirty="0"/>
          </a:p>
        </p:txBody>
      </p:sp>
      <p:sp>
        <p:nvSpPr>
          <p:cNvPr id="4" name="Foliennummernplatzhalter 3"/>
          <p:cNvSpPr>
            <a:spLocks noGrp="1"/>
          </p:cNvSpPr>
          <p:nvPr>
            <p:ph type="sldNum" sz="quarter" idx="10"/>
          </p:nvPr>
        </p:nvSpPr>
        <p:spPr/>
        <p:txBody>
          <a:bodyPr/>
          <a:lstStyle/>
          <a:p>
            <a:fld id="{6F68AF17-7FE9-44A1-8929-BCBBFC146D5F}" type="slidenum">
              <a:rPr lang="de-CH" smtClean="0"/>
              <a:t>6</a:t>
            </a:fld>
            <a:endParaRPr lang="de-CH"/>
          </a:p>
        </p:txBody>
      </p:sp>
    </p:spTree>
    <p:extLst>
      <p:ext uri="{BB962C8B-B14F-4D97-AF65-F5344CB8AC3E}">
        <p14:creationId xmlns:p14="http://schemas.microsoft.com/office/powerpoint/2010/main" val="4231593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mh.ch/rem/remed.html"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mh.ch/rem/remed.html"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mh.ch/rem/remed.html"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mh.ch/rem/remed.html"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mh.ch/rem/remed.html"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mh.ch/rem/remed.html"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mh.ch/rem/remed.html"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mh.ch/rem/remed.html"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mh.ch/rem/remed.html"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140969"/>
            <a:ext cx="7772400" cy="1656184"/>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285605" y="4941168"/>
            <a:ext cx="6400800" cy="10081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de-DE" smtClean="0"/>
              <a:t>| Anlass | Thema | Vorname Name | Datum</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9" name="Bild 7" descr="Remed_Cartoon_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0032" y="185593"/>
            <a:ext cx="3672408" cy="278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8918"/>
          </a:xfrm>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de-DE" smtClean="0"/>
              <a:t>| Anlass | Thema | Vorname Name | Datum</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2" descr="ReMed - Unterstützungsnetzwerk für Ärztinnen und Ärzte">
            <a:hlinkClick r:id="rId2" tooltip="ReMed - Unterstützungsnetzwerk für Ärztinnen und Ärzt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836712"/>
            <a:ext cx="2057400" cy="5289451"/>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836712"/>
            <a:ext cx="6019800" cy="5289451"/>
          </a:xfrm>
        </p:spPr>
        <p:txBody>
          <a:bodyPr vert="eaVert"/>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de-DE" smtClean="0"/>
              <a:t>| Anlass | Thema | Vorname Name | Datum</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Picture 2" descr="ReMed - Unterstützungsnetzwerk für Ärztinnen und Ärzte">
            <a:hlinkClick r:id="rId2" tooltip="ReMed - Unterstützungsnetzwerk für Ärztinnen und Ärzt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576064"/>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772816"/>
            <a:ext cx="8229600" cy="4353347"/>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de-DE" smtClean="0"/>
              <a:t>| Anlass | Thema | Vorname Name | Datum</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1026" name="Picture 2" descr="ReMed - Unterstützungsnetzwerk für Ärztinnen und Ärzte">
            <a:hlinkClick r:id="rId2" tooltip="ReMed - Unterstützungsnetzwerk für Ärztinnen und Ärzt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de-DE" smtClean="0"/>
              <a:t>| Anlass | Thema | Vorname Name | Datum</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Bild 7" descr="Remed_Cartoon_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0032" y="185593"/>
            <a:ext cx="3672408" cy="278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836712"/>
            <a:ext cx="8229600" cy="580926"/>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 ReMed</a:t>
            </a:r>
            <a:endParaRPr lang="de-DE"/>
          </a:p>
        </p:txBody>
      </p:sp>
      <p:sp>
        <p:nvSpPr>
          <p:cNvPr id="6" name="Fußzeilenplatzhalter 5"/>
          <p:cNvSpPr>
            <a:spLocks noGrp="1"/>
          </p:cNvSpPr>
          <p:nvPr>
            <p:ph type="ftr" sz="quarter" idx="11"/>
          </p:nvPr>
        </p:nvSpPr>
        <p:spPr/>
        <p:txBody>
          <a:bodyPr/>
          <a:lstStyle/>
          <a:p>
            <a:r>
              <a:rPr lang="de-DE" smtClean="0"/>
              <a:t>| Anlass | Thema | Vorname Name | Datum</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pic>
        <p:nvPicPr>
          <p:cNvPr id="8" name="Picture 2" descr="ReMed - Unterstützungsnetzwerk für Ärztinnen und Ärzte">
            <a:hlinkClick r:id="rId2" tooltip="ReMed - Unterstützungsnetzwerk für Ärztinnen und Ärzt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8918"/>
          </a:xfrm>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 ReMed</a:t>
            </a:r>
            <a:endParaRPr lang="de-DE"/>
          </a:p>
        </p:txBody>
      </p:sp>
      <p:sp>
        <p:nvSpPr>
          <p:cNvPr id="8" name="Fußzeilenplatzhalter 7"/>
          <p:cNvSpPr>
            <a:spLocks noGrp="1"/>
          </p:cNvSpPr>
          <p:nvPr>
            <p:ph type="ftr" sz="quarter" idx="11"/>
          </p:nvPr>
        </p:nvSpPr>
        <p:spPr/>
        <p:txBody>
          <a:bodyPr/>
          <a:lstStyle/>
          <a:p>
            <a:r>
              <a:rPr lang="de-DE" smtClean="0"/>
              <a:t>| Anlass | Thema | Vorname Name | Datum</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pic>
        <p:nvPicPr>
          <p:cNvPr id="10" name="Picture 2" descr="ReMed - Unterstützungsnetzwerk für Ärztinnen und Ärzte">
            <a:hlinkClick r:id="rId2" tooltip="ReMed - Unterstützungsnetzwerk für Ärztinnen und Ärzt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8918"/>
          </a:xfrm>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 ReMed</a:t>
            </a:r>
            <a:endParaRPr lang="de-DE"/>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pic>
        <p:nvPicPr>
          <p:cNvPr id="6" name="Picture 2" descr="ReMed - Unterstützungsnetzwerk für Ärztinnen und Ärzte">
            <a:hlinkClick r:id="rId2" tooltip="ReMed - Unterstützungsnetzwerk für Ärztinnen und Ärzt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 ReMed</a:t>
            </a:r>
            <a:endParaRPr lang="de-DE"/>
          </a:p>
        </p:txBody>
      </p:sp>
      <p:sp>
        <p:nvSpPr>
          <p:cNvPr id="3" name="Fußzeilenplatzhalter 2"/>
          <p:cNvSpPr>
            <a:spLocks noGrp="1"/>
          </p:cNvSpPr>
          <p:nvPr>
            <p:ph type="ftr" sz="quarter" idx="11"/>
          </p:nvPr>
        </p:nvSpPr>
        <p:spPr/>
        <p:txBody>
          <a:bodyPr/>
          <a:lstStyle/>
          <a:p>
            <a:r>
              <a:rPr lang="de-DE" smtClean="0"/>
              <a:t>| Anlass | Thema | Vorname Name | Datum</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pic>
        <p:nvPicPr>
          <p:cNvPr id="5" name="Picture 2" descr="ReMed - Unterstützungsnetzwerk für Ärztinnen und Ärzte">
            <a:hlinkClick r:id="rId2" tooltip="ReMed - Unterstützungsnetzwerk für Ärztinnen und Ärzt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836712"/>
            <a:ext cx="3008313" cy="59838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 ReMed</a:t>
            </a:r>
            <a:endParaRPr lang="de-DE"/>
          </a:p>
        </p:txBody>
      </p:sp>
      <p:sp>
        <p:nvSpPr>
          <p:cNvPr id="6" name="Fußzeilenplatzhalter 5"/>
          <p:cNvSpPr>
            <a:spLocks noGrp="1"/>
          </p:cNvSpPr>
          <p:nvPr>
            <p:ph type="ftr" sz="quarter" idx="11"/>
          </p:nvPr>
        </p:nvSpPr>
        <p:spPr/>
        <p:txBody>
          <a:bodyPr/>
          <a:lstStyle/>
          <a:p>
            <a:r>
              <a:rPr lang="de-DE" smtClean="0"/>
              <a:t>| Anlass | Thema | Vorname Name | Datum</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pic>
        <p:nvPicPr>
          <p:cNvPr id="8" name="Picture 2" descr="ReMed - Unterstützungsnetzwerk für Ärztinnen und Ärzte">
            <a:hlinkClick r:id="rId2" tooltip="ReMed - Unterstützungsnetzwerk für Ärztinnen und Ärzt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052735"/>
            <a:ext cx="5486400" cy="36748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 ReMed</a:t>
            </a:r>
            <a:endParaRPr lang="de-DE"/>
          </a:p>
        </p:txBody>
      </p:sp>
      <p:sp>
        <p:nvSpPr>
          <p:cNvPr id="6" name="Fußzeilenplatzhalter 5"/>
          <p:cNvSpPr>
            <a:spLocks noGrp="1"/>
          </p:cNvSpPr>
          <p:nvPr>
            <p:ph type="ftr" sz="quarter" idx="11"/>
          </p:nvPr>
        </p:nvSpPr>
        <p:spPr/>
        <p:txBody>
          <a:bodyPr/>
          <a:lstStyle/>
          <a:p>
            <a:r>
              <a:rPr lang="de-DE" smtClean="0"/>
              <a:t>| Anlass | Thema | Vorname Name | Datum</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pic>
        <p:nvPicPr>
          <p:cNvPr id="8" name="Picture 2" descr="ReMed - Unterstützungsnetzwerk für Ärztinnen und Ärzte">
            <a:hlinkClick r:id="rId2" tooltip="ReMed - Unterstützungsnetzwerk für Ärztinnen und Ärzt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fmh.ch/rem/remed.htm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08720"/>
            <a:ext cx="8229600" cy="508918"/>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8744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 </a:t>
            </a:r>
            <a:r>
              <a:rPr lang="de-DE" dirty="0" err="1" smtClean="0"/>
              <a:t>ReMed</a:t>
            </a:r>
            <a:endParaRPr lang="de-DE" dirty="0"/>
          </a:p>
        </p:txBody>
      </p:sp>
      <p:sp>
        <p:nvSpPr>
          <p:cNvPr id="5" name="Fußzeilenplatzhalter 4"/>
          <p:cNvSpPr>
            <a:spLocks noGrp="1"/>
          </p:cNvSpPr>
          <p:nvPr>
            <p:ph type="ftr" sz="quarter" idx="3"/>
          </p:nvPr>
        </p:nvSpPr>
        <p:spPr>
          <a:xfrm>
            <a:off x="1475656" y="6356350"/>
            <a:ext cx="454414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 Anlass | Thema | Vorname Name | Datum</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dirty="0"/>
          </a:p>
        </p:txBody>
      </p:sp>
      <p:pic>
        <p:nvPicPr>
          <p:cNvPr id="7" name="Picture 2" descr="ReMed - Unterstützungsnetzwerk für Ärztinnen und Ärzte">
            <a:hlinkClick r:id="rId13" tooltip="ReMed - Unterstützungsnetzwerk für Ärztinnen und Ärzte"/>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7811" y="116632"/>
            <a:ext cx="3238500" cy="6667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sz="5400" b="1" dirty="0" smtClean="0"/>
              <a:t>ReMed</a:t>
            </a:r>
            <a:endParaRPr lang="de-CH" sz="5400" b="1" dirty="0"/>
          </a:p>
        </p:txBody>
      </p:sp>
      <p:sp>
        <p:nvSpPr>
          <p:cNvPr id="3" name="Untertitel 2"/>
          <p:cNvSpPr>
            <a:spLocks noGrp="1"/>
          </p:cNvSpPr>
          <p:nvPr>
            <p:ph type="subTitle" idx="1"/>
          </p:nvPr>
        </p:nvSpPr>
        <p:spPr/>
        <p:txBody>
          <a:bodyPr>
            <a:normAutofit lnSpcReduction="10000"/>
          </a:bodyPr>
          <a:lstStyle/>
          <a:p>
            <a:r>
              <a:rPr lang="de-CH" b="1" dirty="0" smtClean="0"/>
              <a:t>Unterstützungsnetzwerk für Ärztinnen und Ärzte</a:t>
            </a:r>
            <a:endParaRPr lang="de-CH" b="1" dirty="0"/>
          </a:p>
        </p:txBody>
      </p:sp>
      <p:sp>
        <p:nvSpPr>
          <p:cNvPr id="4" name="Fußzeilenplatzhalter 3"/>
          <p:cNvSpPr>
            <a:spLocks noGrp="1"/>
          </p:cNvSpPr>
          <p:nvPr>
            <p:ph type="ftr" sz="quarter" idx="11"/>
          </p:nvPr>
        </p:nvSpPr>
        <p:spPr/>
        <p:txBody>
          <a:bodyPr/>
          <a:lstStyle/>
          <a:p>
            <a:r>
              <a:rPr lang="de-DE" dirty="0" smtClean="0"/>
              <a:t>| Anlass | Thema | Vorname Name | Datum</a:t>
            </a:r>
            <a:endParaRPr lang="de-DE" dirty="0"/>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1259390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30" name="Text Box 5"/>
          <p:cNvSpPr txBox="1">
            <a:spLocks noChangeArrowheads="1"/>
          </p:cNvSpPr>
          <p:nvPr/>
        </p:nvSpPr>
        <p:spPr bwMode="auto">
          <a:xfrm>
            <a:off x="816758" y="848975"/>
            <a:ext cx="1140543" cy="37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CH" sz="1800" b="0" i="0" u="none" strike="noStrike" kern="0" cap="none" spc="0" normalizeH="0" baseline="0" noProof="0" dirty="0" smtClean="0">
                <a:ln>
                  <a:noFill/>
                </a:ln>
                <a:solidFill>
                  <a:srgbClr val="000000"/>
                </a:solidFill>
                <a:effectLst/>
                <a:uLnTx/>
                <a:uFillTx/>
                <a:latin typeface="Arial" charset="0"/>
              </a:rPr>
              <a:t>Gesund</a:t>
            </a:r>
          </a:p>
        </p:txBody>
      </p:sp>
      <p:sp>
        <p:nvSpPr>
          <p:cNvPr id="31" name="Text Box 9"/>
          <p:cNvSpPr txBox="1">
            <a:spLocks noChangeArrowheads="1"/>
          </p:cNvSpPr>
          <p:nvPr/>
        </p:nvSpPr>
        <p:spPr bwMode="auto">
          <a:xfrm>
            <a:off x="654424" y="4421280"/>
            <a:ext cx="1783965" cy="37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CH" sz="1800" b="0" i="0" u="none" strike="noStrike" kern="0" cap="none" spc="0" normalizeH="0" baseline="0" noProof="0" dirty="0" smtClean="0">
                <a:ln>
                  <a:noFill/>
                </a:ln>
                <a:solidFill>
                  <a:srgbClr val="000000"/>
                </a:solidFill>
                <a:effectLst/>
                <a:uLnTx/>
                <a:uFillTx/>
                <a:latin typeface="Arial" charset="0"/>
              </a:rPr>
              <a:t>Dysfunktional</a:t>
            </a:r>
          </a:p>
        </p:txBody>
      </p:sp>
      <p:sp>
        <p:nvSpPr>
          <p:cNvPr id="32" name="Line 11"/>
          <p:cNvSpPr>
            <a:spLocks noChangeShapeType="1"/>
          </p:cNvSpPr>
          <p:nvPr/>
        </p:nvSpPr>
        <p:spPr bwMode="auto">
          <a:xfrm>
            <a:off x="2430259" y="3915458"/>
            <a:ext cx="0" cy="157487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sysClr val="windowText" lastClr="000000"/>
              </a:solidFill>
              <a:effectLst/>
              <a:uLnTx/>
              <a:uFillTx/>
            </a:endParaRPr>
          </a:p>
        </p:txBody>
      </p:sp>
      <p:sp>
        <p:nvSpPr>
          <p:cNvPr id="33" name="Line 15"/>
          <p:cNvSpPr>
            <a:spLocks noChangeShapeType="1"/>
          </p:cNvSpPr>
          <p:nvPr/>
        </p:nvSpPr>
        <p:spPr bwMode="auto">
          <a:xfrm>
            <a:off x="2430259" y="793070"/>
            <a:ext cx="8130" cy="3122388"/>
          </a:xfrm>
          <a:prstGeom prst="line">
            <a:avLst/>
          </a:prstGeom>
          <a:noFill/>
          <a:ln w="2857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sysClr val="windowText" lastClr="000000"/>
              </a:solidFill>
              <a:effectLst/>
              <a:uLnTx/>
              <a:uFillTx/>
            </a:endParaRPr>
          </a:p>
        </p:txBody>
      </p:sp>
      <p:sp>
        <p:nvSpPr>
          <p:cNvPr id="34" name="Text Box 18"/>
          <p:cNvSpPr txBox="1">
            <a:spLocks noChangeArrowheads="1"/>
          </p:cNvSpPr>
          <p:nvPr/>
        </p:nvSpPr>
        <p:spPr bwMode="auto">
          <a:xfrm>
            <a:off x="2654176" y="793070"/>
            <a:ext cx="3285976" cy="5468784"/>
          </a:xfrm>
          <a:prstGeom prst="rect">
            <a:avLst/>
          </a:prstGeom>
          <a:gradFill flip="none" rotWithShape="1">
            <a:gsLst>
              <a:gs pos="29000">
                <a:srgbClr val="CEE3ED">
                  <a:lumMod val="95000"/>
                  <a:alpha val="37000"/>
                </a:srgbClr>
              </a:gs>
              <a:gs pos="100000">
                <a:srgbClr val="BBE0E3">
                  <a:shade val="100000"/>
                  <a:satMod val="115000"/>
                </a:srgbClr>
              </a:gs>
            </a:gsLst>
            <a:lin ang="5400000" scaled="1"/>
            <a:tileRect/>
          </a:gra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CH" sz="1400" b="0" i="0" u="none" strike="noStrike" kern="0" cap="none" spc="0" normalizeH="0" baseline="0" noProof="0" dirty="0" smtClean="0">
                <a:ln>
                  <a:noFill/>
                </a:ln>
                <a:solidFill>
                  <a:srgbClr val="000000"/>
                </a:solidFill>
                <a:effectLst/>
                <a:uLnTx/>
                <a:uFillTx/>
                <a:latin typeface="Arial" charset="0"/>
              </a:rPr>
              <a:t>- Ressourcenförderung</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de-CH" sz="1400" b="0" i="0" u="none" strike="noStrike" kern="0" cap="none" spc="0" normalizeH="0" baseline="0" noProof="0" dirty="0" smtClean="0">
                <a:ln>
                  <a:noFill/>
                </a:ln>
                <a:solidFill>
                  <a:srgbClr val="000000"/>
                </a:solidFill>
                <a:effectLst/>
                <a:uLnTx/>
                <a:uFillTx/>
                <a:latin typeface="Arial" charset="0"/>
              </a:rPr>
              <a:t> Optimieren von Lebensbedingungen</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de-CH" sz="1400" b="0"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de-CH" sz="1400" b="0" i="0" u="none" strike="noStrike" kern="0" cap="none" spc="0" normalizeH="0" baseline="0" noProof="0" dirty="0" smtClean="0">
                <a:ln>
                  <a:noFill/>
                </a:ln>
                <a:solidFill>
                  <a:srgbClr val="000000"/>
                </a:solidFill>
                <a:effectLst/>
                <a:uLnTx/>
                <a:uFillTx/>
                <a:latin typeface="Arial" charset="0"/>
              </a:rPr>
              <a:t> Vorbeugung</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de-CH" sz="1400" b="0" i="0" u="none" strike="noStrike" kern="0" cap="none" spc="0" normalizeH="0" baseline="0" noProof="0" dirty="0" smtClean="0">
                <a:ln>
                  <a:noFill/>
                </a:ln>
                <a:solidFill>
                  <a:srgbClr val="000000"/>
                </a:solidFill>
                <a:effectLst/>
                <a:uLnTx/>
                <a:uFillTx/>
                <a:latin typeface="Arial" charset="0"/>
              </a:rPr>
              <a:t> Früherkennung (Primarprävention)</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de-CH" sz="1400" b="0" i="0" u="none" strike="noStrike" kern="0" cap="none" spc="0" normalizeH="0" baseline="0" noProof="0" dirty="0" smtClean="0">
              <a:ln>
                <a:noFill/>
              </a:ln>
              <a:solidFill>
                <a:srgbClr val="CC33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None/>
              <a:tabLst/>
              <a:defRPr/>
            </a:pPr>
            <a:endParaRPr kumimoji="0" lang="de-CH" sz="1400" b="0"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de-CH" sz="1400" b="0" i="0" u="none" strike="noStrike" kern="0" cap="none" spc="0" normalizeH="0" baseline="0" noProof="0" dirty="0" smtClean="0">
                <a:ln>
                  <a:noFill/>
                </a:ln>
                <a:solidFill>
                  <a:srgbClr val="000000"/>
                </a:solidFill>
                <a:effectLst/>
                <a:uLnTx/>
                <a:uFillTx/>
                <a:latin typeface="Arial" charset="0"/>
              </a:rPr>
              <a:t> Behandlung zur Verhinderung der      Chronifizierung einer Krankheit (Sekundärprävention)</a:t>
            </a: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de-CH" sz="1400" b="0" i="0" u="none" strike="noStrike" kern="0" cap="none" spc="0" normalizeH="0" baseline="0" noProof="0" dirty="0" smtClean="0">
              <a:ln>
                <a:noFill/>
              </a:ln>
              <a:solidFill>
                <a:srgbClr val="333399"/>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None/>
              <a:tabLst/>
              <a:defRPr/>
            </a:pPr>
            <a:endParaRPr kumimoji="0" lang="de-CH" sz="1400" b="0" i="0" u="none" strike="noStrike" kern="0" cap="none" spc="0" normalizeH="0" baseline="0" noProof="0" dirty="0" smtClean="0">
              <a:ln>
                <a:noFill/>
              </a:ln>
              <a:solidFill>
                <a:srgbClr val="333399"/>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de-CH" sz="1400" b="0" i="0" u="none" strike="noStrike" kern="0" cap="none" spc="0" normalizeH="0" baseline="0" noProof="0" dirty="0" smtClean="0">
                <a:ln>
                  <a:noFill/>
                </a:ln>
                <a:solidFill>
                  <a:srgbClr val="333399"/>
                </a:solidFill>
                <a:effectLst/>
                <a:uLnTx/>
                <a:uFillTx/>
                <a:latin typeface="Arial" charset="0"/>
              </a:rPr>
              <a:t> </a:t>
            </a:r>
            <a:r>
              <a:rPr kumimoji="0" lang="de-CH" sz="1400" b="0" i="0" u="none" strike="noStrike" kern="0" cap="none" spc="0" normalizeH="0" baseline="0" noProof="0" dirty="0" smtClean="0">
                <a:ln>
                  <a:noFill/>
                </a:ln>
                <a:solidFill>
                  <a:srgbClr val="000000"/>
                </a:solidFill>
                <a:effectLst/>
                <a:uLnTx/>
                <a:uFillTx/>
                <a:latin typeface="Arial" charset="0"/>
              </a:rPr>
              <a:t>Behandlung der Dysfunktionalität, Verhinderung Folgeprobleme (Tertiärprävention)</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de-CH" sz="1400" b="0" i="0" u="none" strike="noStrike" kern="0" cap="none" spc="0" normalizeH="0" baseline="0" noProof="0" dirty="0" smtClean="0">
              <a:ln>
                <a:noFill/>
              </a:ln>
              <a:solidFill>
                <a:srgbClr val="333399"/>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None/>
              <a:tabLst/>
              <a:defRPr/>
            </a:pPr>
            <a:endParaRPr kumimoji="0" lang="de-CH" sz="1400" b="0" i="0" u="none" strike="noStrike" kern="0" cap="none" spc="0" normalizeH="0" baseline="0" noProof="0" dirty="0" smtClean="0">
              <a:ln>
                <a:noFill/>
              </a:ln>
              <a:solidFill>
                <a:srgbClr val="333399"/>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lang="de-CH" sz="1400" kern="0" dirty="0"/>
              <a:t> </a:t>
            </a:r>
            <a:r>
              <a:rPr lang="de-CH" sz="1400" kern="0" dirty="0" smtClean="0"/>
              <a:t>Wiedereinstieg</a:t>
            </a:r>
          </a:p>
        </p:txBody>
      </p:sp>
      <p:sp>
        <p:nvSpPr>
          <p:cNvPr id="35" name="Text Box 26"/>
          <p:cNvSpPr txBox="1">
            <a:spLocks noChangeArrowheads="1"/>
          </p:cNvSpPr>
          <p:nvPr/>
        </p:nvSpPr>
        <p:spPr bwMode="auto">
          <a:xfrm>
            <a:off x="6084168" y="685349"/>
            <a:ext cx="2808312"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de-CH" sz="1400" b="1"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de-CH" sz="1400" b="1" i="0" u="none" strike="noStrike" kern="0" cap="none" spc="0" normalizeH="0" baseline="0" noProof="0" dirty="0" smtClean="0">
                <a:ln>
                  <a:noFill/>
                </a:ln>
                <a:solidFill>
                  <a:srgbClr val="000000"/>
                </a:solidFill>
                <a:effectLst/>
                <a:uLnTx/>
                <a:uFillTx/>
                <a:latin typeface="Arial" charset="0"/>
              </a:rPr>
              <a:t> </a:t>
            </a:r>
            <a:r>
              <a:rPr lang="de-CH" sz="1400" b="1" kern="0" dirty="0" smtClean="0">
                <a:solidFill>
                  <a:srgbClr val="000000"/>
                </a:solidFill>
              </a:rPr>
              <a:t>Sensibilisierung &amp; Prävention</a:t>
            </a:r>
            <a:endParaRPr kumimoji="0" lang="de-CH" sz="1400" b="1"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de-CH" sz="1400" b="1"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tabLst/>
              <a:defRPr/>
            </a:pPr>
            <a:endParaRPr lang="de-CH" sz="1400" b="1" kern="0" dirty="0">
              <a:solidFill>
                <a:srgbClr val="000000"/>
              </a:solidFill>
            </a:endParaRPr>
          </a:p>
          <a:p>
            <a:pPr marL="0" marR="0" lvl="0" indent="0" defTabSz="914400" eaLnBrk="1" fontAlgn="auto" latinLnBrk="0" hangingPunct="1">
              <a:lnSpc>
                <a:spcPct val="100000"/>
              </a:lnSpc>
              <a:spcBef>
                <a:spcPct val="50000"/>
              </a:spcBef>
              <a:spcAft>
                <a:spcPts val="0"/>
              </a:spcAft>
              <a:buClrTx/>
              <a:buSzTx/>
              <a:tabLst/>
              <a:defRPr/>
            </a:pPr>
            <a:endParaRPr kumimoji="0" lang="de-CH" sz="1400" b="1"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tabLst/>
              <a:defRPr/>
            </a:pPr>
            <a:endParaRPr kumimoji="0" lang="de-CH" sz="1400" b="1"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de-CH" sz="1400" b="1" i="0" u="none" strike="noStrike" kern="0" cap="none" spc="0" normalizeH="0" baseline="0" noProof="0" dirty="0" smtClean="0">
                <a:ln>
                  <a:noFill/>
                </a:ln>
                <a:solidFill>
                  <a:srgbClr val="000000"/>
                </a:solidFill>
                <a:effectLst/>
                <a:uLnTx/>
                <a:uFillTx/>
                <a:latin typeface="Arial" charset="0"/>
              </a:rPr>
              <a:t> </a:t>
            </a:r>
            <a:r>
              <a:rPr lang="de-CH" sz="1400" b="1" kern="0" dirty="0" smtClean="0">
                <a:solidFill>
                  <a:srgbClr val="000000"/>
                </a:solidFill>
              </a:rPr>
              <a:t>B</a:t>
            </a:r>
            <a:r>
              <a:rPr kumimoji="0" lang="de-CH" sz="1400" b="1" i="0" u="none" strike="noStrike" kern="0" cap="none" spc="0" normalizeH="0" baseline="0" noProof="0" dirty="0" err="1" smtClean="0">
                <a:ln>
                  <a:noFill/>
                </a:ln>
                <a:solidFill>
                  <a:srgbClr val="000000"/>
                </a:solidFill>
                <a:effectLst/>
                <a:uLnTx/>
                <a:uFillTx/>
                <a:latin typeface="Arial" charset="0"/>
              </a:rPr>
              <a:t>eratung</a:t>
            </a:r>
            <a:r>
              <a:rPr kumimoji="0" lang="de-CH" sz="1400" b="1" i="0" u="none" strike="noStrike" kern="0" cap="none" spc="0" normalizeH="0" noProof="0" dirty="0" smtClean="0">
                <a:ln>
                  <a:noFill/>
                </a:ln>
                <a:solidFill>
                  <a:srgbClr val="000000"/>
                </a:solidFill>
                <a:effectLst/>
                <a:uLnTx/>
                <a:uFillTx/>
                <a:latin typeface="Arial" charset="0"/>
              </a:rPr>
              <a:t> &amp; </a:t>
            </a:r>
            <a:r>
              <a:rPr kumimoji="0" lang="de-CH" sz="1400" b="1" i="0" u="none" strike="noStrike" kern="0" cap="none" spc="0" normalizeH="0" baseline="0" noProof="0" dirty="0" smtClean="0">
                <a:ln>
                  <a:noFill/>
                </a:ln>
                <a:solidFill>
                  <a:srgbClr val="000000"/>
                </a:solidFill>
                <a:effectLst/>
                <a:uLnTx/>
                <a:uFillTx/>
                <a:latin typeface="Arial" charset="0"/>
              </a:rPr>
              <a:t>Coaching</a:t>
            </a:r>
          </a:p>
          <a:p>
            <a:pPr marL="0" marR="0" lvl="0" indent="0" defTabSz="914400" eaLnBrk="1" fontAlgn="auto" latinLnBrk="0" hangingPunct="1">
              <a:lnSpc>
                <a:spcPct val="100000"/>
              </a:lnSpc>
              <a:spcBef>
                <a:spcPct val="50000"/>
              </a:spcBef>
              <a:spcAft>
                <a:spcPts val="0"/>
              </a:spcAft>
              <a:buClrTx/>
              <a:buSzTx/>
              <a:tabLst/>
              <a:defRPr/>
            </a:pPr>
            <a:endParaRPr kumimoji="0" lang="de-CH" sz="1400" b="1"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de-CH" sz="1400" b="1"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de-CH" sz="1400" b="1"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de-CH" sz="1400" b="1" i="0" u="none" strike="noStrike" kern="0" cap="none" spc="0" normalizeH="0" baseline="0" noProof="0" dirty="0" smtClean="0">
                <a:ln>
                  <a:noFill/>
                </a:ln>
                <a:solidFill>
                  <a:srgbClr val="000000"/>
                </a:solidFill>
                <a:effectLst/>
                <a:uLnTx/>
                <a:uFillTx/>
                <a:latin typeface="Arial" charset="0"/>
              </a:rPr>
              <a:t> Erstberatung und </a:t>
            </a:r>
            <a:r>
              <a:rPr lang="de-CH" sz="1400" b="1" kern="0" dirty="0" smtClean="0">
                <a:solidFill>
                  <a:srgbClr val="000000"/>
                </a:solidFill>
              </a:rPr>
              <a:t>Vernetzung</a:t>
            </a: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de-CH" sz="1400" b="1" i="0" u="none" strike="noStrike" kern="0" cap="none" spc="0" normalizeH="0" baseline="0" noProof="0" dirty="0">
              <a:ln>
                <a:noFill/>
              </a:ln>
              <a:solidFill>
                <a:srgbClr val="000000"/>
              </a:solidFill>
              <a:effectLst/>
              <a:uLnTx/>
              <a:uFillTx/>
              <a:latin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endParaRPr lang="de-CH" sz="1400" b="1" kern="0" dirty="0" smtClean="0">
              <a:solidFill>
                <a:srgbClr val="000000"/>
              </a:solidFill>
            </a:endParaRPr>
          </a:p>
          <a:p>
            <a:pPr marL="0" marR="0" lvl="0" indent="0" defTabSz="914400" eaLnBrk="1" fontAlgn="auto" latinLnBrk="0" hangingPunct="1">
              <a:lnSpc>
                <a:spcPct val="100000"/>
              </a:lnSpc>
              <a:spcBef>
                <a:spcPct val="50000"/>
              </a:spcBef>
              <a:spcAft>
                <a:spcPts val="0"/>
              </a:spcAft>
              <a:buClrTx/>
              <a:buSzTx/>
              <a:buFontTx/>
              <a:buChar char="-"/>
              <a:tabLst/>
              <a:defRPr/>
            </a:pPr>
            <a:endParaRPr lang="de-CH" sz="1400" b="1" kern="0" dirty="0">
              <a:solidFill>
                <a:srgbClr val="000000"/>
              </a:solidFill>
            </a:endParaRPr>
          </a:p>
          <a:p>
            <a:pPr marL="0" marR="0" lvl="0" indent="0" defTabSz="914400" eaLnBrk="1" fontAlgn="auto" latinLnBrk="0" hangingPunct="1">
              <a:lnSpc>
                <a:spcPct val="100000"/>
              </a:lnSpc>
              <a:spcBef>
                <a:spcPct val="50000"/>
              </a:spcBef>
              <a:spcAft>
                <a:spcPts val="0"/>
              </a:spcAft>
              <a:buClrTx/>
              <a:buSzTx/>
              <a:buFontTx/>
              <a:buChar char="-"/>
              <a:tabLst/>
              <a:defRPr/>
            </a:pPr>
            <a:endParaRPr lang="de-CH" sz="1400" b="1" kern="0" dirty="0" smtClean="0">
              <a:solidFill>
                <a:srgbClr val="000000"/>
              </a:solidFill>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de-CH" sz="1400" b="1" i="0" u="none" strike="noStrike" kern="0" cap="none" spc="0" normalizeH="0" baseline="0" noProof="0" dirty="0" smtClean="0">
                <a:ln>
                  <a:noFill/>
                </a:ln>
                <a:solidFill>
                  <a:srgbClr val="000000"/>
                </a:solidFill>
                <a:effectLst/>
                <a:uLnTx/>
                <a:uFillTx/>
                <a:latin typeface="Arial" charset="0"/>
              </a:rPr>
              <a:t>Mentoring und Praxispraktika</a:t>
            </a: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de-CH" sz="1400" b="1" i="0" u="none" strike="noStrike" kern="0" cap="none" spc="0" normalizeH="0" baseline="0" noProof="0" dirty="0" smtClean="0">
              <a:ln>
                <a:noFill/>
              </a:ln>
              <a:solidFill>
                <a:srgbClr val="000000"/>
              </a:solidFill>
              <a:effectLst/>
              <a:uLnTx/>
              <a:uFillTx/>
              <a:latin typeface="Arial" charset="0"/>
            </a:endParaRPr>
          </a:p>
        </p:txBody>
      </p:sp>
      <p:sp>
        <p:nvSpPr>
          <p:cNvPr id="36" name="Line 15"/>
          <p:cNvSpPr>
            <a:spLocks noChangeShapeType="1"/>
          </p:cNvSpPr>
          <p:nvPr/>
        </p:nvSpPr>
        <p:spPr bwMode="auto">
          <a:xfrm>
            <a:off x="2454649" y="5490337"/>
            <a:ext cx="0" cy="771517"/>
          </a:xfrm>
          <a:prstGeom prst="line">
            <a:avLst/>
          </a:prstGeom>
          <a:noFill/>
          <a:ln w="2857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sysClr val="windowText" lastClr="000000"/>
              </a:solidFill>
              <a:effectLst/>
              <a:uLnTx/>
              <a:uFillTx/>
            </a:endParaRPr>
          </a:p>
        </p:txBody>
      </p:sp>
      <p:sp>
        <p:nvSpPr>
          <p:cNvPr id="37" name="Text Box 5"/>
          <p:cNvSpPr txBox="1">
            <a:spLocks noChangeArrowheads="1"/>
          </p:cNvSpPr>
          <p:nvPr/>
        </p:nvSpPr>
        <p:spPr bwMode="auto">
          <a:xfrm>
            <a:off x="850991" y="5688159"/>
            <a:ext cx="1140543" cy="37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CH" sz="1800" b="0" i="0" u="none" strike="noStrike" kern="0" cap="none" spc="0" normalizeH="0" baseline="0" noProof="0" dirty="0" smtClean="0">
                <a:ln>
                  <a:noFill/>
                </a:ln>
                <a:solidFill>
                  <a:srgbClr val="000000"/>
                </a:solidFill>
                <a:effectLst/>
                <a:uLnTx/>
                <a:uFillTx/>
                <a:latin typeface="Arial" charset="0"/>
              </a:rPr>
              <a:t>Gesund</a:t>
            </a:r>
          </a:p>
        </p:txBody>
      </p:sp>
      <p:sp>
        <p:nvSpPr>
          <p:cNvPr id="38" name="Textfeld 37"/>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306035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algn="l"/>
            <a:r>
              <a:rPr lang="de-CH" b="1" dirty="0" smtClean="0"/>
              <a:t>(Erst-)Beratung und Vernetzung I</a:t>
            </a:r>
            <a:endParaRPr lang="de-CH" b="1" dirty="0"/>
          </a:p>
        </p:txBody>
      </p:sp>
      <p:sp>
        <p:nvSpPr>
          <p:cNvPr id="4" name="Inhaltsplatzhalter 3"/>
          <p:cNvSpPr>
            <a:spLocks noGrp="1"/>
          </p:cNvSpPr>
          <p:nvPr>
            <p:ph idx="1"/>
          </p:nvPr>
        </p:nvSpPr>
        <p:spPr>
          <a:xfrm>
            <a:off x="457200" y="1628800"/>
            <a:ext cx="8229600" cy="4807438"/>
          </a:xfrm>
        </p:spPr>
        <p:txBody>
          <a:bodyPr>
            <a:noAutofit/>
          </a:bodyPr>
          <a:lstStyle/>
          <a:p>
            <a:pPr marL="0" indent="0">
              <a:buNone/>
            </a:pPr>
            <a:r>
              <a:rPr lang="de-CH" sz="2400" b="1" dirty="0" smtClean="0"/>
              <a:t>Angebot</a:t>
            </a:r>
          </a:p>
          <a:p>
            <a:pPr marL="0" indent="0">
              <a:buNone/>
            </a:pPr>
            <a:r>
              <a:rPr lang="de-CH" sz="2400" dirty="0"/>
              <a:t>Professionelle Unterstützung von Ärzten im Zusammenhang mit ihrer </a:t>
            </a:r>
            <a:r>
              <a:rPr lang="de-CH" sz="2400" dirty="0" smtClean="0"/>
              <a:t>Berufsausübung. </a:t>
            </a:r>
            <a:r>
              <a:rPr lang="de-DE" sz="2400" dirty="0" smtClean="0"/>
              <a:t>Bei der Erstberatung </a:t>
            </a:r>
            <a:r>
              <a:rPr lang="de-DE" sz="2400" dirty="0"/>
              <a:t>nimmt </a:t>
            </a:r>
            <a:r>
              <a:rPr lang="de-DE" sz="2400" dirty="0" err="1"/>
              <a:t>ReMed</a:t>
            </a:r>
            <a:r>
              <a:rPr lang="de-DE" sz="2400" dirty="0"/>
              <a:t> mit der ratsuchenden Kollegin, dem ratsuchenden Kollegen innert 72h Kontakt auf, versucht die Situation zu verstehen und erarbeitet </a:t>
            </a:r>
            <a:r>
              <a:rPr lang="de-DE" sz="2400" dirty="0" smtClean="0"/>
              <a:t>Lösungen. </a:t>
            </a:r>
          </a:p>
          <a:p>
            <a:pPr marL="0" indent="0">
              <a:buNone/>
            </a:pPr>
            <a:endParaRPr lang="de-CH" sz="2400" dirty="0"/>
          </a:p>
          <a:p>
            <a:pPr marL="0" indent="0">
              <a:buNone/>
            </a:pPr>
            <a:r>
              <a:rPr lang="de-CH" sz="2400" b="1" dirty="0" smtClean="0"/>
              <a:t>Zielgruppe</a:t>
            </a:r>
          </a:p>
          <a:p>
            <a:pPr marL="0" indent="0">
              <a:buNone/>
            </a:pPr>
            <a:r>
              <a:rPr lang="de-DE" sz="2400" dirty="0"/>
              <a:t>Ärztinnen und Ärzte in Krisen oder speziellen Situationen, z.B. bei Vorhandensein von </a:t>
            </a:r>
            <a:r>
              <a:rPr lang="de-DE" sz="2400" dirty="0" smtClean="0"/>
              <a:t>physischen </a:t>
            </a:r>
            <a:r>
              <a:rPr lang="de-DE" sz="2400" dirty="0"/>
              <a:t>oder psychischen Problemen. Der Kontakt zu </a:t>
            </a:r>
            <a:r>
              <a:rPr lang="de-DE" sz="2400" dirty="0" err="1"/>
              <a:t>ReMed</a:t>
            </a:r>
            <a:r>
              <a:rPr lang="de-DE" sz="2400" dirty="0"/>
              <a:t> kann auch über Personen aus dem Umfeld der ratsuchenden Ärztinnen und Ärzte </a:t>
            </a:r>
            <a:r>
              <a:rPr lang="de-DE" sz="2400" dirty="0" smtClean="0"/>
              <a:t>erfolgen</a:t>
            </a:r>
            <a:endParaRPr lang="de-CH" sz="2400" dirty="0"/>
          </a:p>
        </p:txBody>
      </p:sp>
      <p:sp>
        <p:nvSpPr>
          <p:cNvPr id="2" name="Fußzeilenplatzhalter 1"/>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549034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a:t>Erstberatung und Vernetzung </a:t>
            </a:r>
            <a:r>
              <a:rPr lang="de-CH" b="1" dirty="0" smtClean="0"/>
              <a:t>II</a:t>
            </a:r>
            <a:endParaRPr lang="de-CH" b="1"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6" name="Rechteck 5"/>
          <p:cNvSpPr/>
          <p:nvPr/>
        </p:nvSpPr>
        <p:spPr>
          <a:xfrm>
            <a:off x="539552" y="1700808"/>
            <a:ext cx="3314433" cy="369332"/>
          </a:xfrm>
          <a:prstGeom prst="rect">
            <a:avLst/>
          </a:prstGeom>
        </p:spPr>
        <p:txBody>
          <a:bodyPr wrap="none">
            <a:spAutoFit/>
          </a:bodyPr>
          <a:lstStyle/>
          <a:p>
            <a:r>
              <a:rPr lang="de-CH" b="1" dirty="0"/>
              <a:t>Ablaufschema Kontaktaufnahme</a:t>
            </a:r>
            <a:endParaRPr lang="de-CH" dirty="0"/>
          </a:p>
        </p:txBody>
      </p:sp>
      <p:sp>
        <p:nvSpPr>
          <p:cNvPr id="7" name="Textfeld 6"/>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pic>
        <p:nvPicPr>
          <p:cNvPr id="1026" name="Picture 2" descr="D:\lhadorn\ReMed\Grundlagen-Dokumente-Überarbeitung\Bild_S5 Handbuch dV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2644" y="2132856"/>
            <a:ext cx="6420512" cy="399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55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Sensibilisierung und Prävention I</a:t>
            </a:r>
            <a:endParaRPr lang="de-CH" b="1" dirty="0"/>
          </a:p>
        </p:txBody>
      </p:sp>
      <p:sp>
        <p:nvSpPr>
          <p:cNvPr id="3" name="Inhaltsplatzhalter 2"/>
          <p:cNvSpPr>
            <a:spLocks noGrp="1"/>
          </p:cNvSpPr>
          <p:nvPr>
            <p:ph idx="1"/>
          </p:nvPr>
        </p:nvSpPr>
        <p:spPr/>
        <p:txBody>
          <a:bodyPr>
            <a:normAutofit fontScale="70000" lnSpcReduction="20000"/>
          </a:bodyPr>
          <a:lstStyle/>
          <a:p>
            <a:pPr marL="0" indent="0">
              <a:buNone/>
            </a:pPr>
            <a:r>
              <a:rPr lang="de-CH" b="1" dirty="0" smtClean="0"/>
              <a:t>WEITERBILDUNGEN / WORKSHOPS</a:t>
            </a:r>
          </a:p>
          <a:p>
            <a:pPr marL="0" indent="0">
              <a:buNone/>
            </a:pPr>
            <a:endParaRPr lang="de-CH" b="1" dirty="0" smtClean="0"/>
          </a:p>
          <a:p>
            <a:pPr marL="0" indent="0">
              <a:buNone/>
            </a:pPr>
            <a:r>
              <a:rPr lang="de-CH" b="1" dirty="0" smtClean="0"/>
              <a:t>Angebot</a:t>
            </a:r>
          </a:p>
          <a:p>
            <a:pPr marL="0" indent="0">
              <a:buNone/>
            </a:pPr>
            <a:r>
              <a:rPr lang="de-DE" dirty="0"/>
              <a:t>Weiterbildungen / Workshops mittels </a:t>
            </a:r>
            <a:r>
              <a:rPr lang="de-DE" dirty="0" smtClean="0"/>
              <a:t>interaktivem Theater </a:t>
            </a:r>
            <a:r>
              <a:rPr lang="de-DE" dirty="0"/>
              <a:t>zu Themen wie Burnout, Depression, </a:t>
            </a:r>
            <a:r>
              <a:rPr lang="de-DE" dirty="0" smtClean="0"/>
              <a:t>Alkohol. Das Angebot ist ein nachhaltiges Training für zukünftiges Handeln in Konfliktsituationen.</a:t>
            </a:r>
          </a:p>
          <a:p>
            <a:pPr marL="0" indent="0">
              <a:buNone/>
            </a:pPr>
            <a:endParaRPr lang="de-CH" dirty="0"/>
          </a:p>
          <a:p>
            <a:pPr marL="0" indent="0">
              <a:buNone/>
            </a:pPr>
            <a:r>
              <a:rPr lang="de-CH" b="1" dirty="0" smtClean="0"/>
              <a:t>Zielgruppe</a:t>
            </a:r>
          </a:p>
          <a:p>
            <a:pPr marL="0" indent="0">
              <a:buNone/>
            </a:pPr>
            <a:r>
              <a:rPr lang="de-DE" dirty="0" smtClean="0"/>
              <a:t>Kantonale </a:t>
            </a:r>
            <a:r>
              <a:rPr lang="de-DE" dirty="0"/>
              <a:t>Ärztegesellschaften und </a:t>
            </a:r>
            <a:r>
              <a:rPr lang="de-DE" dirty="0" smtClean="0"/>
              <a:t>medizinische </a:t>
            </a:r>
            <a:r>
              <a:rPr lang="de-DE" dirty="0"/>
              <a:t>Fachgesellschaften bzw. </a:t>
            </a:r>
            <a:r>
              <a:rPr lang="de-DE" dirty="0" smtClean="0"/>
              <a:t>alle </a:t>
            </a:r>
            <a:r>
              <a:rPr lang="de-DE" dirty="0"/>
              <a:t>Ärzteorganisationen, Spitäler / Kliniken, soziale Institutionen, medizinische Bildungseinrichtungen, Unternehmen sowie auch </a:t>
            </a:r>
            <a:r>
              <a:rPr lang="de-DE" dirty="0" smtClean="0"/>
              <a:t>die </a:t>
            </a:r>
            <a:r>
              <a:rPr lang="de-DE" dirty="0"/>
              <a:t>breite </a:t>
            </a:r>
            <a:r>
              <a:rPr lang="de-DE" dirty="0" smtClean="0"/>
              <a:t>Öffentlichkeit</a:t>
            </a:r>
            <a:endParaRPr lang="de-CH" dirty="0"/>
          </a:p>
          <a:p>
            <a:pPr marL="0" indent="0">
              <a:buNone/>
            </a:pP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3123790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a:t>Sensibilisierung und </a:t>
            </a:r>
            <a:r>
              <a:rPr lang="de-CH" b="1" dirty="0" smtClean="0"/>
              <a:t>Prävention II</a:t>
            </a:r>
            <a:endParaRPr lang="de-CH" dirty="0"/>
          </a:p>
        </p:txBody>
      </p:sp>
      <p:sp>
        <p:nvSpPr>
          <p:cNvPr id="3" name="Inhaltsplatzhalter 2"/>
          <p:cNvSpPr>
            <a:spLocks noGrp="1"/>
          </p:cNvSpPr>
          <p:nvPr>
            <p:ph idx="1"/>
          </p:nvPr>
        </p:nvSpPr>
        <p:spPr/>
        <p:txBody>
          <a:bodyPr>
            <a:normAutofit fontScale="77500" lnSpcReduction="20000"/>
          </a:bodyPr>
          <a:lstStyle/>
          <a:p>
            <a:pPr marL="0" indent="0">
              <a:buNone/>
            </a:pPr>
            <a:r>
              <a:rPr lang="de-CH" b="1" dirty="0" smtClean="0"/>
              <a:t>COACHING-GRUPPEN</a:t>
            </a:r>
          </a:p>
          <a:p>
            <a:pPr marL="0" indent="0">
              <a:buNone/>
            </a:pPr>
            <a:endParaRPr lang="de-CH" b="1" dirty="0" smtClean="0"/>
          </a:p>
          <a:p>
            <a:pPr marL="0" indent="0">
              <a:buNone/>
            </a:pPr>
            <a:r>
              <a:rPr lang="de-CH" b="1" dirty="0" smtClean="0"/>
              <a:t>Angebot</a:t>
            </a:r>
          </a:p>
          <a:p>
            <a:pPr marL="0" indent="0">
              <a:buNone/>
            </a:pPr>
            <a:r>
              <a:rPr lang="de-CH" dirty="0"/>
              <a:t>Gesprächsrunden unter fachlicher, kompetenter Anleitung, die in einem kollegialen Verhältnis Unterstützung für den herausfordernden Berufsalltag bieten. </a:t>
            </a:r>
            <a:r>
              <a:rPr lang="de-DE" dirty="0"/>
              <a:t>Thematisierung von arbeitsbezogenen Konflikten und Schwierigkeiten und entsprechender Lösungsfindung</a:t>
            </a:r>
          </a:p>
          <a:p>
            <a:pPr marL="0" indent="0">
              <a:buNone/>
            </a:pPr>
            <a:endParaRPr lang="de-DE" dirty="0" smtClean="0"/>
          </a:p>
          <a:p>
            <a:pPr marL="0" indent="0">
              <a:buNone/>
            </a:pPr>
            <a:r>
              <a:rPr lang="de-CH" b="1" dirty="0" smtClean="0"/>
              <a:t>Zielgruppe</a:t>
            </a:r>
          </a:p>
          <a:p>
            <a:pPr marL="0" indent="0">
              <a:buNone/>
            </a:pPr>
            <a:r>
              <a:rPr lang="de-CH" dirty="0"/>
              <a:t>Ärztinnen und Ärzte, die mit belastenden, schwierigen und herausfordernden Themen konfrontiert </a:t>
            </a:r>
            <a:r>
              <a:rPr lang="de-CH" dirty="0" smtClean="0"/>
              <a:t>sind</a:t>
            </a:r>
            <a:endParaRPr lang="de-CH" dirty="0"/>
          </a:p>
          <a:p>
            <a:pPr marL="0" indent="0">
              <a:buNone/>
            </a:pP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826302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a:t>Sensibilisierung und Prävention </a:t>
            </a:r>
            <a:r>
              <a:rPr lang="de-CH" b="1" dirty="0" smtClean="0"/>
              <a:t>III</a:t>
            </a:r>
            <a:endParaRPr lang="de-CH" dirty="0"/>
          </a:p>
        </p:txBody>
      </p:sp>
      <p:sp>
        <p:nvSpPr>
          <p:cNvPr id="3" name="Inhaltsplatzhalter 2"/>
          <p:cNvSpPr>
            <a:spLocks noGrp="1"/>
          </p:cNvSpPr>
          <p:nvPr>
            <p:ph idx="1"/>
          </p:nvPr>
        </p:nvSpPr>
        <p:spPr/>
        <p:txBody>
          <a:bodyPr>
            <a:normAutofit fontScale="85000" lnSpcReduction="20000"/>
          </a:bodyPr>
          <a:lstStyle/>
          <a:p>
            <a:pPr marL="0" indent="0">
              <a:buNone/>
            </a:pPr>
            <a:r>
              <a:rPr lang="de-CH" b="1" dirty="0" smtClean="0"/>
              <a:t>TESTIMONIALS</a:t>
            </a:r>
          </a:p>
          <a:p>
            <a:pPr marL="0" indent="0">
              <a:buNone/>
            </a:pPr>
            <a:endParaRPr lang="de-CH" b="1" dirty="0" smtClean="0"/>
          </a:p>
          <a:p>
            <a:pPr marL="0" indent="0">
              <a:buNone/>
            </a:pPr>
            <a:r>
              <a:rPr lang="de-CH" b="1" dirty="0" smtClean="0"/>
              <a:t>Angebot</a:t>
            </a:r>
          </a:p>
          <a:p>
            <a:pPr marL="0" indent="0">
              <a:buNone/>
            </a:pPr>
            <a:r>
              <a:rPr lang="de-CH" dirty="0"/>
              <a:t>Verfassen von </a:t>
            </a:r>
            <a:r>
              <a:rPr lang="de-CH" dirty="0" err="1"/>
              <a:t>Testimonials</a:t>
            </a:r>
            <a:r>
              <a:rPr lang="de-CH" dirty="0"/>
              <a:t> / Erfahrungsberichten von Ärztinnen und Ärzten, welche sich in einer Krisensituation an ReMed gewandt </a:t>
            </a:r>
            <a:r>
              <a:rPr lang="de-CH" dirty="0" smtClean="0"/>
              <a:t>haben</a:t>
            </a:r>
            <a:endParaRPr lang="de-CH" dirty="0"/>
          </a:p>
          <a:p>
            <a:pPr marL="0" indent="0">
              <a:buNone/>
            </a:pPr>
            <a:endParaRPr lang="de-CH" dirty="0"/>
          </a:p>
          <a:p>
            <a:pPr marL="0" indent="0">
              <a:buNone/>
            </a:pPr>
            <a:r>
              <a:rPr lang="de-CH" b="1" dirty="0" smtClean="0"/>
              <a:t>Zielgruppe</a:t>
            </a:r>
          </a:p>
          <a:p>
            <a:pPr marL="0" indent="0">
              <a:buNone/>
            </a:pPr>
            <a:r>
              <a:rPr lang="de-CH" dirty="0"/>
              <a:t>Ratsuchende Ärztinnen und Ärzte, die ihre Erfahrungen schriftlich verarbeiten / Leserinnen und Leser der Schweizer Ärztezeitung</a:t>
            </a:r>
          </a:p>
          <a:p>
            <a:pPr marL="0" indent="0">
              <a:buNone/>
            </a:pPr>
            <a:endParaRPr lang="de-CH" dirty="0" smtClean="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469878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Beispiele </a:t>
            </a:r>
            <a:r>
              <a:rPr lang="de-CH" b="1" dirty="0" err="1" smtClean="0"/>
              <a:t>Testimonials</a:t>
            </a:r>
            <a:endParaRPr lang="de-CH" b="1"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202048480"/>
              </p:ext>
            </p:extLst>
          </p:nvPr>
        </p:nvGraphicFramePr>
        <p:xfrm>
          <a:off x="457200" y="1628799"/>
          <a:ext cx="8229600" cy="4752527"/>
        </p:xfrm>
        <a:graphic>
          <a:graphicData uri="http://schemas.openxmlformats.org/drawingml/2006/table">
            <a:tbl>
              <a:tblPr firstRow="1" bandRow="1">
                <a:tableStyleId>{7DF18680-E054-41AD-8BC1-D1AEF772440D}</a:tableStyleId>
              </a:tblPr>
              <a:tblGrid>
                <a:gridCol w="1162472"/>
                <a:gridCol w="7067128"/>
              </a:tblGrid>
              <a:tr h="375877">
                <a:tc>
                  <a:txBody>
                    <a:bodyPr/>
                    <a:lstStyle/>
                    <a:p>
                      <a:r>
                        <a:rPr lang="de-CH" dirty="0" smtClean="0"/>
                        <a:t>Jahr</a:t>
                      </a:r>
                      <a:endParaRPr lang="de-CH" dirty="0"/>
                    </a:p>
                  </a:txBody>
                  <a:tcPr/>
                </a:tc>
                <a:tc>
                  <a:txBody>
                    <a:bodyPr/>
                    <a:lstStyle/>
                    <a:p>
                      <a:r>
                        <a:rPr lang="de-CH" dirty="0" smtClean="0"/>
                        <a:t>Titel</a:t>
                      </a:r>
                      <a:endParaRPr lang="de-CH" dirty="0"/>
                    </a:p>
                  </a:txBody>
                  <a:tcPr/>
                </a:tc>
              </a:tr>
              <a:tr h="648774">
                <a:tc>
                  <a:txBody>
                    <a:bodyPr/>
                    <a:lstStyle/>
                    <a:p>
                      <a:r>
                        <a:rPr lang="de-CH" dirty="0" smtClean="0"/>
                        <a:t>2009</a:t>
                      </a:r>
                      <a:endParaRPr lang="de-CH" dirty="0"/>
                    </a:p>
                  </a:txBody>
                  <a:tcPr/>
                </a:tc>
                <a:tc>
                  <a:txBody>
                    <a:bodyPr/>
                    <a:lstStyle/>
                    <a:p>
                      <a:r>
                        <a:rPr lang="de-CH" dirty="0" smtClean="0"/>
                        <a:t>ReMed: Ärzte für Ärzte</a:t>
                      </a:r>
                      <a:r>
                        <a:rPr lang="de-CH" baseline="0" dirty="0" smtClean="0"/>
                        <a:t> / </a:t>
                      </a:r>
                      <a:r>
                        <a:rPr lang="de-CH" dirty="0" smtClean="0"/>
                        <a:t>ReMed: Rasche</a:t>
                      </a:r>
                      <a:r>
                        <a:rPr lang="de-CH" baseline="0" dirty="0" smtClean="0"/>
                        <a:t> Hilfe 1/  ReMed: Rasche Hilfe 2 /</a:t>
                      </a:r>
                    </a:p>
                    <a:p>
                      <a:r>
                        <a:rPr lang="de-CH" baseline="0" dirty="0" smtClean="0"/>
                        <a:t>ReMed: Es trifft auch Spitalärzte</a:t>
                      </a:r>
                      <a:endParaRPr lang="de-CH" dirty="0"/>
                    </a:p>
                  </a:txBody>
                  <a:tcPr/>
                </a:tc>
              </a:tr>
              <a:tr h="648774">
                <a:tc>
                  <a:txBody>
                    <a:bodyPr/>
                    <a:lstStyle/>
                    <a:p>
                      <a:r>
                        <a:rPr lang="de-CH" dirty="0" smtClean="0"/>
                        <a:t>2010</a:t>
                      </a:r>
                      <a:endParaRPr lang="de-CH" dirty="0"/>
                    </a:p>
                  </a:txBody>
                  <a:tcPr/>
                </a:tc>
                <a:tc>
                  <a:txBody>
                    <a:bodyPr/>
                    <a:lstStyle/>
                    <a:p>
                      <a:r>
                        <a:rPr lang="de-CH" dirty="0" smtClean="0"/>
                        <a:t>ReMed:</a:t>
                      </a:r>
                      <a:r>
                        <a:rPr lang="de-CH" baseline="0" dirty="0" smtClean="0"/>
                        <a:t> Unterstützung in persönlichen Krisen / ReMed: Unterstützung im richtigen Moment</a:t>
                      </a:r>
                      <a:endParaRPr lang="de-CH" dirty="0"/>
                    </a:p>
                  </a:txBody>
                  <a:tcPr/>
                </a:tc>
              </a:tr>
              <a:tr h="375877">
                <a:tc>
                  <a:txBody>
                    <a:bodyPr/>
                    <a:lstStyle/>
                    <a:p>
                      <a:r>
                        <a:rPr lang="de-CH" dirty="0" smtClean="0"/>
                        <a:t>2011</a:t>
                      </a:r>
                      <a:endParaRPr lang="de-CH" dirty="0"/>
                    </a:p>
                  </a:txBody>
                  <a:tcPr/>
                </a:tc>
                <a:tc>
                  <a:txBody>
                    <a:bodyPr/>
                    <a:lstStyle/>
                    <a:p>
                      <a:r>
                        <a:rPr lang="de-CH" dirty="0" smtClean="0"/>
                        <a:t>ReMed:</a:t>
                      </a:r>
                      <a:r>
                        <a:rPr lang="de-CH" baseline="0" dirty="0" smtClean="0"/>
                        <a:t> Speziell auf Ärztinnen und Ärzte ausgerichtet</a:t>
                      </a:r>
                      <a:endParaRPr lang="de-CH" dirty="0"/>
                    </a:p>
                  </a:txBody>
                  <a:tcPr/>
                </a:tc>
              </a:tr>
              <a:tr h="375877">
                <a:tc>
                  <a:txBody>
                    <a:bodyPr/>
                    <a:lstStyle/>
                    <a:p>
                      <a:r>
                        <a:rPr lang="de-CH" dirty="0" smtClean="0"/>
                        <a:t>2012</a:t>
                      </a:r>
                      <a:endParaRPr lang="de-CH" dirty="0"/>
                    </a:p>
                  </a:txBody>
                  <a:tcPr/>
                </a:tc>
                <a:tc>
                  <a:txBody>
                    <a:bodyPr/>
                    <a:lstStyle/>
                    <a:p>
                      <a:r>
                        <a:rPr lang="de-CH" dirty="0" smtClean="0"/>
                        <a:t>ReMed:</a:t>
                      </a:r>
                      <a:r>
                        <a:rPr lang="de-CH" baseline="0" dirty="0" smtClean="0"/>
                        <a:t> Unterstützung für überforderte Ärztinnen und Ärzte</a:t>
                      </a:r>
                      <a:endParaRPr lang="de-CH" dirty="0"/>
                    </a:p>
                  </a:txBody>
                  <a:tcPr/>
                </a:tc>
              </a:tr>
              <a:tr h="926820">
                <a:tc>
                  <a:txBody>
                    <a:bodyPr/>
                    <a:lstStyle/>
                    <a:p>
                      <a:r>
                        <a:rPr lang="de-CH" dirty="0" smtClean="0"/>
                        <a:t>2014</a:t>
                      </a:r>
                      <a:endParaRPr lang="de-CH" dirty="0"/>
                    </a:p>
                  </a:txBody>
                  <a:tcPr/>
                </a:tc>
                <a:tc>
                  <a:txBody>
                    <a:bodyPr/>
                    <a:lstStyle/>
                    <a:p>
                      <a:r>
                        <a:rPr lang="de-CH" dirty="0" smtClean="0"/>
                        <a:t>ReMed:</a:t>
                      </a:r>
                      <a:r>
                        <a:rPr lang="de-CH" baseline="0" dirty="0" smtClean="0"/>
                        <a:t> Hilfe bei Grenzüberschreitungen. «Das weiss doch jeder» Geschichten/  Sexuelle Übergriffe: ReMed verurteilt nicht / ReMed: Ausweg aus der Sucht. Wenn Ärzte Drogen missbrauchen</a:t>
                      </a:r>
                      <a:endParaRPr lang="de-CH" dirty="0"/>
                    </a:p>
                  </a:txBody>
                  <a:tcPr/>
                </a:tc>
              </a:tr>
              <a:tr h="648774">
                <a:tc>
                  <a:txBody>
                    <a:bodyPr/>
                    <a:lstStyle/>
                    <a:p>
                      <a:r>
                        <a:rPr lang="de-CH" dirty="0" smtClean="0"/>
                        <a:t>2015</a:t>
                      </a:r>
                      <a:endParaRPr lang="de-CH" dirty="0"/>
                    </a:p>
                  </a:txBody>
                  <a:tcPr/>
                </a:tc>
                <a:tc>
                  <a:txBody>
                    <a:bodyPr/>
                    <a:lstStyle/>
                    <a:p>
                      <a:r>
                        <a:rPr lang="de-CH" dirty="0" smtClean="0"/>
                        <a:t>Ungerechtfertigt</a:t>
                      </a:r>
                      <a:r>
                        <a:rPr lang="de-CH" baseline="0" dirty="0" smtClean="0"/>
                        <a:t> vor Gericht gestellt. ReMed bietet Rückhalt / Replik zum </a:t>
                      </a:r>
                      <a:r>
                        <a:rPr lang="de-CH" baseline="0" dirty="0" err="1" smtClean="0"/>
                        <a:t>Testimonial</a:t>
                      </a:r>
                      <a:r>
                        <a:rPr lang="de-CH" baseline="0" dirty="0" smtClean="0"/>
                        <a:t> «Sexuelle Übergriffe» / </a:t>
                      </a:r>
                      <a:r>
                        <a:rPr lang="de-CH" baseline="0" dirty="0" err="1" smtClean="0"/>
                        <a:t>ReMed</a:t>
                      </a:r>
                      <a:r>
                        <a:rPr lang="de-CH" baseline="0" dirty="0" smtClean="0"/>
                        <a:t>: Ärztin, 30, Krise</a:t>
                      </a:r>
                      <a:endParaRPr lang="de-CH" dirty="0"/>
                    </a:p>
                  </a:txBody>
                  <a:tcPr/>
                </a:tc>
              </a:tr>
              <a:tr h="375877">
                <a:tc>
                  <a:txBody>
                    <a:bodyPr/>
                    <a:lstStyle/>
                    <a:p>
                      <a:r>
                        <a:rPr lang="de-CH" dirty="0" smtClean="0"/>
                        <a:t>2016</a:t>
                      </a:r>
                      <a:endParaRPr lang="de-CH" dirty="0"/>
                    </a:p>
                  </a:txBody>
                  <a:tcPr/>
                </a:tc>
                <a:tc>
                  <a:txBody>
                    <a:bodyPr/>
                    <a:lstStyle/>
                    <a:p>
                      <a:r>
                        <a:rPr lang="de-CH" dirty="0" err="1" smtClean="0"/>
                        <a:t>ReMed</a:t>
                      </a:r>
                      <a:r>
                        <a:rPr lang="de-CH" dirty="0" smtClean="0"/>
                        <a:t>: Wieder</a:t>
                      </a:r>
                      <a:r>
                        <a:rPr lang="de-CH" baseline="0" dirty="0" smtClean="0"/>
                        <a:t> Hausarzt nach einer schweren Lebenskrise</a:t>
                      </a:r>
                      <a:endParaRPr lang="de-CH" dirty="0"/>
                    </a:p>
                  </a:txBody>
                  <a:tcPr/>
                </a:tc>
              </a:tr>
              <a:tr h="375877">
                <a:tc>
                  <a:txBody>
                    <a:bodyPr/>
                    <a:lstStyle/>
                    <a:p>
                      <a:r>
                        <a:rPr lang="de-CH" dirty="0" smtClean="0"/>
                        <a:t>2017</a:t>
                      </a:r>
                      <a:endParaRPr lang="de-CH" dirty="0"/>
                    </a:p>
                  </a:txBody>
                  <a:tcPr/>
                </a:tc>
                <a:tc>
                  <a:txBody>
                    <a:bodyPr/>
                    <a:lstStyle/>
                    <a:p>
                      <a:r>
                        <a:rPr lang="de-CH" dirty="0" err="1" smtClean="0"/>
                        <a:t>ReMed</a:t>
                      </a:r>
                      <a:r>
                        <a:rPr lang="de-CH" dirty="0" smtClean="0"/>
                        <a:t>: Ängste gehören zum Arztberuf</a:t>
                      </a:r>
                      <a:endParaRPr lang="de-CH" dirty="0"/>
                    </a:p>
                  </a:txBody>
                  <a:tcPr/>
                </a:tc>
              </a:tr>
            </a:tbl>
          </a:graphicData>
        </a:graphic>
      </p:graphicFrame>
    </p:spTree>
    <p:extLst>
      <p:ext uri="{BB962C8B-B14F-4D97-AF65-F5344CB8AC3E}">
        <p14:creationId xmlns:p14="http://schemas.microsoft.com/office/powerpoint/2010/main" val="3437021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Mentoring und Praxispraktika I</a:t>
            </a:r>
            <a:endParaRPr lang="de-CH" b="1" dirty="0"/>
          </a:p>
        </p:txBody>
      </p:sp>
      <p:sp>
        <p:nvSpPr>
          <p:cNvPr id="3" name="Inhaltsplatzhalter 2"/>
          <p:cNvSpPr>
            <a:spLocks noGrp="1"/>
          </p:cNvSpPr>
          <p:nvPr>
            <p:ph idx="1"/>
          </p:nvPr>
        </p:nvSpPr>
        <p:spPr/>
        <p:txBody>
          <a:bodyPr>
            <a:normAutofit fontScale="70000" lnSpcReduction="20000"/>
          </a:bodyPr>
          <a:lstStyle/>
          <a:p>
            <a:pPr marL="0" indent="0">
              <a:buNone/>
            </a:pPr>
            <a:r>
              <a:rPr lang="de-CH" b="1" dirty="0" smtClean="0"/>
              <a:t>PRAXISPRAKTIKA</a:t>
            </a:r>
          </a:p>
          <a:p>
            <a:pPr marL="0" indent="0">
              <a:buNone/>
            </a:pPr>
            <a:endParaRPr lang="de-CH" b="1" dirty="0" smtClean="0"/>
          </a:p>
          <a:p>
            <a:pPr marL="0" indent="0">
              <a:buNone/>
            </a:pPr>
            <a:r>
              <a:rPr lang="de-CH" b="1" dirty="0" smtClean="0"/>
              <a:t>Angebot</a:t>
            </a:r>
          </a:p>
          <a:p>
            <a:pPr marL="0" indent="0">
              <a:buNone/>
            </a:pPr>
            <a:r>
              <a:rPr lang="de-CH" dirty="0"/>
              <a:t>Mit </a:t>
            </a:r>
            <a:r>
              <a:rPr lang="de-CH" dirty="0" smtClean="0"/>
              <a:t>einem Wiedereinsteiger-Praxispraktikum </a:t>
            </a:r>
            <a:r>
              <a:rPr lang="de-CH" dirty="0"/>
              <a:t>bei einer </a:t>
            </a:r>
            <a:r>
              <a:rPr lang="de-CH" dirty="0" err="1"/>
              <a:t>Mentorärztin</a:t>
            </a:r>
            <a:r>
              <a:rPr lang="de-CH" dirty="0"/>
              <a:t>, einem </a:t>
            </a:r>
            <a:r>
              <a:rPr lang="de-CH" dirty="0" err="1"/>
              <a:t>Mentorarzt</a:t>
            </a:r>
            <a:r>
              <a:rPr lang="de-CH" dirty="0"/>
              <a:t> kann der Arzt wieder Sicherheit und Selbstbewusstsein für die verantwortungsvolle Praxistätigkeit gewinnen. In einem mehrwöchigen Praktikum arbeitet der Arzt unter der Supervision des Mentors, gewinnt wieder Vertrauen in seine Kompetenz und ortet allfällige Lücken in seiner medizinischen, sozialen und </a:t>
            </a:r>
            <a:r>
              <a:rPr lang="de-CH" dirty="0" smtClean="0"/>
              <a:t>Praxisführungs-Kompetenz</a:t>
            </a:r>
            <a:endParaRPr lang="de-CH" dirty="0"/>
          </a:p>
          <a:p>
            <a:pPr marL="0" indent="0">
              <a:buNone/>
            </a:pPr>
            <a:endParaRPr lang="de-CH" dirty="0" smtClean="0"/>
          </a:p>
          <a:p>
            <a:pPr marL="0" indent="0">
              <a:buNone/>
            </a:pPr>
            <a:r>
              <a:rPr lang="de-CH" b="1" dirty="0" smtClean="0"/>
              <a:t>Zielgruppe</a:t>
            </a:r>
          </a:p>
          <a:p>
            <a:pPr marL="0" indent="0">
              <a:buNone/>
            </a:pPr>
            <a:r>
              <a:rPr lang="de-CH" dirty="0"/>
              <a:t>Ärztinnen und Ärzte nach einem krisenbedingten Ausfall</a:t>
            </a:r>
          </a:p>
          <a:p>
            <a:pPr marL="0" indent="0">
              <a:buNone/>
            </a:pP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555595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a:t>Mentoring und Praxispraktika </a:t>
            </a:r>
            <a:r>
              <a:rPr lang="de-CH" b="1" dirty="0" smtClean="0"/>
              <a:t>II</a:t>
            </a:r>
            <a:endParaRPr lang="de-CH" dirty="0"/>
          </a:p>
        </p:txBody>
      </p:sp>
      <p:sp>
        <p:nvSpPr>
          <p:cNvPr id="3" name="Inhaltsplatzhalter 2"/>
          <p:cNvSpPr>
            <a:spLocks noGrp="1"/>
          </p:cNvSpPr>
          <p:nvPr>
            <p:ph idx="1"/>
          </p:nvPr>
        </p:nvSpPr>
        <p:spPr/>
        <p:txBody>
          <a:bodyPr>
            <a:normAutofit fontScale="70000" lnSpcReduction="20000"/>
          </a:bodyPr>
          <a:lstStyle/>
          <a:p>
            <a:pPr marL="0" indent="0">
              <a:buNone/>
            </a:pPr>
            <a:r>
              <a:rPr lang="de-CH" b="1" dirty="0" smtClean="0"/>
              <a:t>MENTORING</a:t>
            </a:r>
          </a:p>
          <a:p>
            <a:pPr marL="0" indent="0">
              <a:buNone/>
            </a:pPr>
            <a:endParaRPr lang="de-CH" dirty="0" smtClean="0"/>
          </a:p>
          <a:p>
            <a:pPr marL="0" indent="0">
              <a:buNone/>
            </a:pPr>
            <a:r>
              <a:rPr lang="de-CH" b="1" dirty="0" smtClean="0"/>
              <a:t>Angebot</a:t>
            </a:r>
          </a:p>
          <a:p>
            <a:pPr marL="0" indent="0">
              <a:buNone/>
            </a:pPr>
            <a:r>
              <a:rPr lang="de-CH" dirty="0"/>
              <a:t>Begleitung durch einen erfahrenen Kollegen ausserhalb einer Institution während einer Übergangsphase (Ein- oder Wiedereinstieg ins Berufsleben, etc.). ReMed kann eine geeignete Fachperson vermitteln. Inhalt</a:t>
            </a:r>
            <a:r>
              <a:rPr lang="de-CH" dirty="0" smtClean="0"/>
              <a:t>, </a:t>
            </a:r>
            <a:r>
              <a:rPr lang="de-CH" dirty="0"/>
              <a:t>Form und Finanzierung werden zwischen </a:t>
            </a:r>
            <a:r>
              <a:rPr lang="de-CH" dirty="0" smtClean="0"/>
              <a:t>der ratsuchenden Ärztin, dem ratsuchenden Arzt und </a:t>
            </a:r>
            <a:r>
              <a:rPr lang="de-CH" dirty="0"/>
              <a:t>der Fachperson geregelt. 	</a:t>
            </a:r>
          </a:p>
          <a:p>
            <a:pPr marL="0" indent="0">
              <a:buNone/>
            </a:pPr>
            <a:r>
              <a:rPr lang="de-CH" dirty="0" smtClean="0"/>
              <a:t> </a:t>
            </a:r>
          </a:p>
          <a:p>
            <a:pPr marL="0" indent="0">
              <a:buNone/>
            </a:pPr>
            <a:r>
              <a:rPr lang="de-CH" b="1" dirty="0" smtClean="0"/>
              <a:t>Zielgruppe</a:t>
            </a:r>
          </a:p>
          <a:p>
            <a:pPr marL="0" indent="0">
              <a:buNone/>
            </a:pPr>
            <a:r>
              <a:rPr lang="de-CH" dirty="0"/>
              <a:t>Ärztinnen und Ärzte, die sich in einer schwierigen Situation oder Krise befinden sowie Ärztinnen und Ärzte, die einen Ein- oder Wiedereinstieg in den Beruf planen und (Peer-) Begleitung wünschen.</a:t>
            </a:r>
          </a:p>
          <a:p>
            <a:pPr marL="0" indent="0">
              <a:buNone/>
            </a:pP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3142606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080120"/>
          </a:xfrm>
        </p:spPr>
        <p:txBody>
          <a:bodyPr>
            <a:normAutofit fontScale="90000"/>
          </a:bodyPr>
          <a:lstStyle/>
          <a:p>
            <a:pPr algn="l"/>
            <a:r>
              <a:rPr lang="de-CH" b="1" dirty="0"/>
              <a:t>Intervisionen für Erstberatende </a:t>
            </a:r>
            <a:r>
              <a:rPr lang="de-CH" b="1" dirty="0" smtClean="0"/>
              <a:t>und </a:t>
            </a:r>
            <a:r>
              <a:rPr lang="de-CH" b="1" dirty="0"/>
              <a:t>Netzwerkmitglieder</a:t>
            </a:r>
          </a:p>
        </p:txBody>
      </p:sp>
      <p:sp>
        <p:nvSpPr>
          <p:cNvPr id="3" name="Inhaltsplatzhalter 2"/>
          <p:cNvSpPr>
            <a:spLocks noGrp="1"/>
          </p:cNvSpPr>
          <p:nvPr>
            <p:ph idx="1"/>
          </p:nvPr>
        </p:nvSpPr>
        <p:spPr>
          <a:xfrm>
            <a:off x="457200" y="2420888"/>
            <a:ext cx="8229600" cy="3705275"/>
          </a:xfrm>
        </p:spPr>
        <p:txBody>
          <a:bodyPr>
            <a:normAutofit fontScale="92500" lnSpcReduction="20000"/>
          </a:bodyPr>
          <a:lstStyle/>
          <a:p>
            <a:pPr marL="0" indent="0">
              <a:buNone/>
            </a:pPr>
            <a:r>
              <a:rPr lang="de-CH" b="1" dirty="0" smtClean="0"/>
              <a:t>Angebot</a:t>
            </a:r>
          </a:p>
          <a:p>
            <a:pPr marL="0" indent="0">
              <a:buNone/>
            </a:pPr>
            <a:r>
              <a:rPr lang="de-DE" dirty="0"/>
              <a:t>Intervision für Erstberatende und Netzwerkmitglieder mit der Möglichkeit </a:t>
            </a:r>
            <a:r>
              <a:rPr lang="de-CH" dirty="0"/>
              <a:t>für Fallvorstellungen und Erfahrungsaustausch</a:t>
            </a:r>
          </a:p>
          <a:p>
            <a:pPr marL="0" indent="0">
              <a:buNone/>
            </a:pPr>
            <a:endParaRPr lang="de-CH" dirty="0" smtClean="0"/>
          </a:p>
          <a:p>
            <a:pPr marL="0" indent="0">
              <a:buNone/>
            </a:pPr>
            <a:r>
              <a:rPr lang="de-CH" b="1" dirty="0" smtClean="0"/>
              <a:t>Zielgruppe</a:t>
            </a:r>
          </a:p>
          <a:p>
            <a:pPr marL="0" indent="0">
              <a:buNone/>
            </a:pPr>
            <a:r>
              <a:rPr lang="de-CH" dirty="0"/>
              <a:t>Erstberatende, Netzwerkmitglieder, weiterbetreuende Fachpersonen</a:t>
            </a:r>
          </a:p>
          <a:p>
            <a:pPr marL="0" indent="0">
              <a:buNone/>
            </a:pP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67248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ReMed</a:t>
            </a:r>
            <a:endParaRPr lang="de-CH" b="1" dirty="0"/>
          </a:p>
        </p:txBody>
      </p:sp>
      <p:sp>
        <p:nvSpPr>
          <p:cNvPr id="3" name="Inhaltsplatzhalter 2"/>
          <p:cNvSpPr>
            <a:spLocks noGrp="1"/>
          </p:cNvSpPr>
          <p:nvPr>
            <p:ph idx="1"/>
          </p:nvPr>
        </p:nvSpPr>
        <p:spPr/>
        <p:txBody>
          <a:bodyPr/>
          <a:lstStyle/>
          <a:p>
            <a:endParaRPr lang="de-CH" sz="2400" dirty="0" smtClean="0"/>
          </a:p>
          <a:p>
            <a:r>
              <a:rPr lang="de-CH" sz="2400" dirty="0" smtClean="0"/>
              <a:t>Über ReMed</a:t>
            </a:r>
          </a:p>
          <a:p>
            <a:r>
              <a:rPr lang="de-CH" sz="2400" dirty="0" smtClean="0"/>
              <a:t>Organisation</a:t>
            </a:r>
          </a:p>
          <a:p>
            <a:r>
              <a:rPr lang="de-CH" sz="2400" dirty="0" smtClean="0"/>
              <a:t>Rahmenbedingungen</a:t>
            </a:r>
          </a:p>
          <a:p>
            <a:r>
              <a:rPr lang="de-CH" sz="2400" dirty="0" smtClean="0"/>
              <a:t>Unterstützungsangebote</a:t>
            </a:r>
          </a:p>
          <a:p>
            <a:r>
              <a:rPr lang="de-CH" sz="2400" dirty="0" smtClean="0"/>
              <a:t>Begleitmassnahmen</a:t>
            </a:r>
          </a:p>
          <a:p>
            <a:pPr marL="0" indent="0">
              <a:buNone/>
            </a:pPr>
            <a:endParaRPr lang="de-CH" dirty="0" smtClean="0"/>
          </a:p>
          <a:p>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958107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 Anlass | Thema | Vorname Name | Datum</a:t>
            </a:r>
            <a:endParaRPr lang="de-DE"/>
          </a:p>
        </p:txBody>
      </p:sp>
      <p:sp>
        <p:nvSpPr>
          <p:cNvPr id="3" name="Rectangle 5"/>
          <p:cNvSpPr>
            <a:spLocks noChangeArrowheads="1"/>
          </p:cNvSpPr>
          <p:nvPr/>
        </p:nvSpPr>
        <p:spPr bwMode="auto">
          <a:xfrm>
            <a:off x="6732240" y="1341436"/>
            <a:ext cx="1944216" cy="4930775"/>
          </a:xfrm>
          <a:prstGeom prst="rect">
            <a:avLst/>
          </a:prstGeom>
          <a:solidFill>
            <a:schemeClr val="accent5">
              <a:lumMod val="20000"/>
              <a:lumOff val="80000"/>
            </a:schemeClr>
          </a:solidFill>
          <a:ln w="28575">
            <a:solidFill>
              <a:schemeClr val="tx1"/>
            </a:solidFill>
            <a:miter lim="800000"/>
            <a:headEnd/>
            <a:tailEnd/>
          </a:ln>
        </p:spPr>
        <p:txBody>
          <a:bodyPr wrap="none" anchor="ctr"/>
          <a:lstStyle/>
          <a:p>
            <a:r>
              <a:rPr lang="en-US" sz="2000" b="1" dirty="0" smtClean="0">
                <a:solidFill>
                  <a:schemeClr val="tx1"/>
                </a:solidFill>
                <a:latin typeface="Calibri" pitchFamily="34" charset="0"/>
                <a:cs typeface="Calibri" pitchFamily="34" charset="0"/>
              </a:rPr>
              <a:t>  </a:t>
            </a:r>
            <a:r>
              <a:rPr lang="en-US" sz="2000" b="1" dirty="0" err="1" smtClean="0">
                <a:solidFill>
                  <a:schemeClr val="tx1"/>
                </a:solidFill>
                <a:latin typeface="Calibri" pitchFamily="34" charset="0"/>
                <a:cs typeface="Calibri" pitchFamily="34" charset="0"/>
              </a:rPr>
              <a:t>ReMed</a:t>
            </a:r>
            <a:endParaRPr lang="en-US" sz="2000" b="1" dirty="0">
              <a:solidFill>
                <a:schemeClr val="tx1"/>
              </a:solidFill>
              <a:latin typeface="Calibri" pitchFamily="34" charset="0"/>
              <a:cs typeface="Calibri" pitchFamily="34" charset="0"/>
            </a:endParaRPr>
          </a:p>
          <a:p>
            <a:r>
              <a:rPr lang="en-US" sz="2000" b="1" dirty="0" smtClean="0">
                <a:solidFill>
                  <a:schemeClr val="tx1"/>
                </a:solidFill>
                <a:latin typeface="Calibri" pitchFamily="34" charset="0"/>
                <a:cs typeface="Calibri" pitchFamily="34" charset="0"/>
              </a:rPr>
              <a:t>  </a:t>
            </a:r>
            <a:r>
              <a:rPr lang="en-US" sz="2000" b="1" dirty="0" err="1" smtClean="0">
                <a:solidFill>
                  <a:schemeClr val="tx1"/>
                </a:solidFill>
                <a:latin typeface="Calibri" pitchFamily="34" charset="0"/>
                <a:cs typeface="Calibri" pitchFamily="34" charset="0"/>
              </a:rPr>
              <a:t>Angebot</a:t>
            </a:r>
            <a:endParaRPr lang="en-US" dirty="0">
              <a:solidFill>
                <a:schemeClr val="tx1"/>
              </a:solidFill>
              <a:latin typeface="Calibri" pitchFamily="34" charset="0"/>
              <a:cs typeface="Calibri" pitchFamily="34" charset="0"/>
            </a:endParaRPr>
          </a:p>
          <a:p>
            <a:endParaRPr lang="en-US" dirty="0">
              <a:solidFill>
                <a:schemeClr val="tx1"/>
              </a:solidFill>
              <a:latin typeface="Calibri" pitchFamily="34" charset="0"/>
              <a:cs typeface="Calibri" pitchFamily="34" charset="0"/>
            </a:endParaRPr>
          </a:p>
          <a:p>
            <a:endParaRPr lang="en-US" b="1" dirty="0">
              <a:solidFill>
                <a:schemeClr val="tx1"/>
              </a:solidFill>
              <a:latin typeface="Calibri" pitchFamily="34" charset="0"/>
              <a:cs typeface="Calibri" pitchFamily="34" charset="0"/>
            </a:endParaRPr>
          </a:p>
          <a:p>
            <a:endParaRPr lang="en-US" sz="2000" b="1" dirty="0">
              <a:solidFill>
                <a:schemeClr val="tx1"/>
              </a:solidFill>
              <a:latin typeface="Calibri" pitchFamily="34" charset="0"/>
              <a:cs typeface="Calibri" pitchFamily="34" charset="0"/>
            </a:endParaRPr>
          </a:p>
          <a:p>
            <a:endParaRPr lang="en-US" dirty="0">
              <a:solidFill>
                <a:schemeClr val="tx1"/>
              </a:solidFill>
              <a:latin typeface="Calibri" pitchFamily="34" charset="0"/>
              <a:cs typeface="Calibri" pitchFamily="34" charset="0"/>
            </a:endParaRPr>
          </a:p>
          <a:p>
            <a:endParaRPr lang="en-US" b="1" dirty="0">
              <a:solidFill>
                <a:schemeClr val="tx1"/>
              </a:solidFill>
              <a:latin typeface="Calibri" pitchFamily="34" charset="0"/>
              <a:cs typeface="Calibri" pitchFamily="34" charset="0"/>
            </a:endParaRPr>
          </a:p>
          <a:p>
            <a:endParaRPr lang="en-US" dirty="0">
              <a:solidFill>
                <a:schemeClr val="tx1"/>
              </a:solidFill>
              <a:latin typeface="Calibri" pitchFamily="34" charset="0"/>
              <a:cs typeface="Calibri" pitchFamily="34" charset="0"/>
            </a:endParaRPr>
          </a:p>
          <a:p>
            <a:endParaRPr lang="en-US" dirty="0">
              <a:solidFill>
                <a:schemeClr val="tx1"/>
              </a:solidFill>
              <a:latin typeface="Calibri" pitchFamily="34" charset="0"/>
              <a:cs typeface="Calibri" pitchFamily="34" charset="0"/>
            </a:endParaRPr>
          </a:p>
          <a:p>
            <a:endParaRPr lang="en-US" dirty="0">
              <a:solidFill>
                <a:schemeClr val="tx1"/>
              </a:solidFill>
              <a:latin typeface="Calibri" pitchFamily="34" charset="0"/>
              <a:cs typeface="Calibri" pitchFamily="34" charset="0"/>
            </a:endParaRPr>
          </a:p>
          <a:p>
            <a:endParaRPr lang="en-US" sz="2400" dirty="0">
              <a:solidFill>
                <a:schemeClr val="tx1"/>
              </a:solidFill>
              <a:latin typeface="Calibri" pitchFamily="34" charset="0"/>
              <a:cs typeface="Calibri" pitchFamily="34" charset="0"/>
            </a:endParaRPr>
          </a:p>
          <a:p>
            <a:endParaRPr lang="en-US" sz="2400" dirty="0">
              <a:solidFill>
                <a:schemeClr val="tx1"/>
              </a:solidFill>
              <a:latin typeface="Calibri" pitchFamily="34" charset="0"/>
              <a:cs typeface="Calibri" pitchFamily="34" charset="0"/>
            </a:endParaRPr>
          </a:p>
          <a:p>
            <a:endParaRPr lang="en-US" sz="2400" dirty="0">
              <a:solidFill>
                <a:schemeClr val="tx1"/>
              </a:solidFill>
              <a:latin typeface="Calibri" pitchFamily="34" charset="0"/>
              <a:cs typeface="Calibri" pitchFamily="34" charset="0"/>
            </a:endParaRPr>
          </a:p>
          <a:p>
            <a:endParaRPr lang="en-US" sz="2400" dirty="0">
              <a:solidFill>
                <a:schemeClr val="tx1"/>
              </a:solidFill>
              <a:latin typeface="Times New Roman" pitchFamily="18" charset="0"/>
              <a:cs typeface="Arial" charset="0"/>
            </a:endParaRPr>
          </a:p>
        </p:txBody>
      </p:sp>
      <p:sp>
        <p:nvSpPr>
          <p:cNvPr id="4" name="Rectangle 22"/>
          <p:cNvSpPr>
            <a:spLocks noChangeArrowheads="1"/>
          </p:cNvSpPr>
          <p:nvPr/>
        </p:nvSpPr>
        <p:spPr bwMode="auto">
          <a:xfrm>
            <a:off x="6904248" y="2563813"/>
            <a:ext cx="1600200" cy="6858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algn="ctr"/>
            <a:r>
              <a:rPr lang="en-US" dirty="0" err="1" smtClean="0">
                <a:solidFill>
                  <a:schemeClr val="tx1"/>
                </a:solidFill>
                <a:latin typeface="Calibri" pitchFamily="34" charset="0"/>
                <a:cs typeface="Calibri" pitchFamily="34" charset="0"/>
              </a:rPr>
              <a:t>Prävention</a:t>
            </a:r>
            <a:r>
              <a:rPr lang="en-US" dirty="0" smtClean="0">
                <a:solidFill>
                  <a:schemeClr val="tx1"/>
                </a:solidFill>
                <a:latin typeface="Calibri" pitchFamily="34" charset="0"/>
                <a:cs typeface="Calibri" pitchFamily="34" charset="0"/>
              </a:rPr>
              <a:t> / </a:t>
            </a:r>
          </a:p>
          <a:p>
            <a:pPr algn="ctr"/>
            <a:r>
              <a:rPr lang="en-US" dirty="0" err="1" smtClean="0">
                <a:latin typeface="Calibri" pitchFamily="34" charset="0"/>
                <a:cs typeface="Calibri" pitchFamily="34" charset="0"/>
              </a:rPr>
              <a:t>Sensibilsierung</a:t>
            </a:r>
            <a:endParaRPr lang="en-US" dirty="0">
              <a:solidFill>
                <a:schemeClr val="tx1"/>
              </a:solidFill>
              <a:latin typeface="Calibri" pitchFamily="34" charset="0"/>
              <a:cs typeface="Calibri" pitchFamily="34" charset="0"/>
            </a:endParaRPr>
          </a:p>
        </p:txBody>
      </p:sp>
      <p:sp>
        <p:nvSpPr>
          <p:cNvPr id="5" name="Rectangle 8"/>
          <p:cNvSpPr>
            <a:spLocks noChangeArrowheads="1"/>
          </p:cNvSpPr>
          <p:nvPr/>
        </p:nvSpPr>
        <p:spPr bwMode="auto">
          <a:xfrm>
            <a:off x="6910531" y="3564231"/>
            <a:ext cx="1600200" cy="6858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algn="ctr"/>
            <a:r>
              <a:rPr lang="en-US" dirty="0" err="1" smtClean="0">
                <a:latin typeface="Calibri" pitchFamily="34" charset="0"/>
                <a:cs typeface="Calibri" pitchFamily="34" charset="0"/>
              </a:rPr>
              <a:t>Beratung</a:t>
            </a:r>
            <a:r>
              <a:rPr lang="en-US" dirty="0" smtClean="0">
                <a:latin typeface="Calibri" pitchFamily="34" charset="0"/>
                <a:cs typeface="Calibri" pitchFamily="34" charset="0"/>
              </a:rPr>
              <a:t> / </a:t>
            </a:r>
          </a:p>
          <a:p>
            <a:pPr algn="ctr"/>
            <a:r>
              <a:rPr lang="en-US" dirty="0" smtClean="0">
                <a:latin typeface="Calibri" pitchFamily="34" charset="0"/>
                <a:cs typeface="Calibri" pitchFamily="34" charset="0"/>
              </a:rPr>
              <a:t>Coaching</a:t>
            </a:r>
            <a:endParaRPr lang="en-US" dirty="0">
              <a:solidFill>
                <a:schemeClr val="tx1"/>
              </a:solidFill>
              <a:latin typeface="Calibri" pitchFamily="34" charset="0"/>
              <a:cs typeface="Calibri" pitchFamily="34" charset="0"/>
            </a:endParaRPr>
          </a:p>
        </p:txBody>
      </p:sp>
      <p:sp>
        <p:nvSpPr>
          <p:cNvPr id="6" name="Rectangle 7"/>
          <p:cNvSpPr>
            <a:spLocks noChangeArrowheads="1"/>
          </p:cNvSpPr>
          <p:nvPr/>
        </p:nvSpPr>
        <p:spPr bwMode="auto">
          <a:xfrm>
            <a:off x="6904248" y="4419955"/>
            <a:ext cx="1600200" cy="6858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algn="ctr"/>
            <a:r>
              <a:rPr lang="en-US" dirty="0" err="1" smtClean="0">
                <a:solidFill>
                  <a:schemeClr val="tx1"/>
                </a:solidFill>
                <a:latin typeface="Calibri" pitchFamily="34" charset="0"/>
                <a:cs typeface="Calibri" pitchFamily="34" charset="0"/>
              </a:rPr>
              <a:t>Erstberatung</a:t>
            </a:r>
            <a:r>
              <a:rPr lang="en-US" dirty="0" smtClean="0">
                <a:solidFill>
                  <a:schemeClr val="tx1"/>
                </a:solidFill>
                <a:latin typeface="Calibri" pitchFamily="34" charset="0"/>
                <a:cs typeface="Calibri" pitchFamily="34" charset="0"/>
              </a:rPr>
              <a:t> / </a:t>
            </a:r>
          </a:p>
          <a:p>
            <a:pPr algn="ctr"/>
            <a:r>
              <a:rPr lang="en-US" dirty="0" err="1" smtClean="0">
                <a:latin typeface="Calibri" pitchFamily="34" charset="0"/>
                <a:cs typeface="Calibri" pitchFamily="34" charset="0"/>
              </a:rPr>
              <a:t>Vernetzung</a:t>
            </a:r>
            <a:endParaRPr lang="en-US" dirty="0">
              <a:solidFill>
                <a:schemeClr val="tx1"/>
              </a:solidFill>
              <a:latin typeface="Calibri" pitchFamily="34" charset="0"/>
              <a:cs typeface="Calibri" pitchFamily="34" charset="0"/>
            </a:endParaRPr>
          </a:p>
        </p:txBody>
      </p:sp>
      <p:sp>
        <p:nvSpPr>
          <p:cNvPr id="7" name="Rectangle 6"/>
          <p:cNvSpPr>
            <a:spLocks noChangeArrowheads="1"/>
          </p:cNvSpPr>
          <p:nvPr/>
        </p:nvSpPr>
        <p:spPr bwMode="auto">
          <a:xfrm>
            <a:off x="6910531" y="5339624"/>
            <a:ext cx="1600200" cy="6858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algn="ctr"/>
            <a:r>
              <a:rPr lang="en-US" dirty="0" smtClean="0">
                <a:solidFill>
                  <a:schemeClr val="tx1"/>
                </a:solidFill>
                <a:latin typeface="Calibri" pitchFamily="34" charset="0"/>
                <a:cs typeface="Calibri" pitchFamily="34" charset="0"/>
              </a:rPr>
              <a:t>Mentoring /</a:t>
            </a:r>
          </a:p>
          <a:p>
            <a:pPr algn="ctr"/>
            <a:r>
              <a:rPr lang="en-US" dirty="0" err="1" smtClean="0">
                <a:latin typeface="Calibri" pitchFamily="34" charset="0"/>
                <a:cs typeface="Calibri" pitchFamily="34" charset="0"/>
              </a:rPr>
              <a:t>Praxispraktika</a:t>
            </a:r>
            <a:endParaRPr lang="en-US" dirty="0">
              <a:solidFill>
                <a:schemeClr val="tx1"/>
              </a:solidFill>
              <a:latin typeface="Calibri" pitchFamily="34" charset="0"/>
              <a:cs typeface="Calibri" pitchFamily="34" charset="0"/>
            </a:endParaRPr>
          </a:p>
        </p:txBody>
      </p:sp>
      <p:sp>
        <p:nvSpPr>
          <p:cNvPr id="8" name="Rectangle 3"/>
          <p:cNvSpPr>
            <a:spLocks noChangeArrowheads="1"/>
          </p:cNvSpPr>
          <p:nvPr/>
        </p:nvSpPr>
        <p:spPr bwMode="auto">
          <a:xfrm>
            <a:off x="251521" y="1341438"/>
            <a:ext cx="2142034" cy="4953000"/>
          </a:xfrm>
          <a:prstGeom prst="rect">
            <a:avLst/>
          </a:prstGeom>
          <a:solidFill>
            <a:schemeClr val="accent5">
              <a:lumMod val="20000"/>
              <a:lumOff val="80000"/>
            </a:schemeClr>
          </a:solidFill>
          <a:ln w="28575">
            <a:solidFill>
              <a:schemeClr val="tx1"/>
            </a:solidFill>
            <a:miter lim="800000"/>
            <a:headEnd/>
            <a:tailEnd/>
          </a:ln>
        </p:spPr>
        <p:txBody>
          <a:bodyPr wrap="none" anchor="ctr"/>
          <a:lstStyle/>
          <a:p>
            <a:pPr algn="ctr"/>
            <a:r>
              <a:rPr lang="en-US" sz="2000" b="1" dirty="0" err="1">
                <a:solidFill>
                  <a:schemeClr val="tx1"/>
                </a:solidFill>
                <a:latin typeface="Calibri" pitchFamily="34" charset="0"/>
                <a:cs typeface="Calibri" pitchFamily="34" charset="0"/>
              </a:rPr>
              <a:t>ReMed</a:t>
            </a:r>
            <a:endParaRPr lang="en-US" sz="2000" b="1" dirty="0">
              <a:solidFill>
                <a:schemeClr val="tx1"/>
              </a:solidFill>
              <a:latin typeface="Calibri" pitchFamily="34" charset="0"/>
              <a:cs typeface="Calibri" pitchFamily="34" charset="0"/>
            </a:endParaRPr>
          </a:p>
          <a:p>
            <a:pPr algn="ctr"/>
            <a:r>
              <a:rPr lang="en-US" sz="2000" b="1" dirty="0" err="1">
                <a:solidFill>
                  <a:schemeClr val="tx1"/>
                </a:solidFill>
                <a:latin typeface="Calibri" pitchFamily="34" charset="0"/>
                <a:cs typeface="Calibri" pitchFamily="34" charset="0"/>
              </a:rPr>
              <a:t>Netzwerk</a:t>
            </a:r>
            <a:endParaRPr lang="en-US" sz="2000" b="1" dirty="0">
              <a:solidFill>
                <a:schemeClr val="tx1"/>
              </a:solidFill>
              <a:latin typeface="Calibri" pitchFamily="34" charset="0"/>
              <a:cs typeface="Calibri" pitchFamily="34" charset="0"/>
            </a:endParaRPr>
          </a:p>
          <a:p>
            <a:pPr algn="ctr"/>
            <a:endParaRPr lang="en-US" sz="2000" b="1" dirty="0">
              <a:solidFill>
                <a:schemeClr val="tx1"/>
              </a:solidFill>
              <a:latin typeface="Calibri" pitchFamily="34" charset="0"/>
              <a:cs typeface="Calibri" pitchFamily="34" charset="0"/>
            </a:endParaRPr>
          </a:p>
          <a:p>
            <a:pPr algn="ctr"/>
            <a:endParaRPr lang="en-US" sz="1600" b="1" dirty="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en-US" sz="1600" dirty="0">
                <a:solidFill>
                  <a:schemeClr val="tx1"/>
                </a:solidFill>
                <a:latin typeface="Calibri" pitchFamily="34" charset="0"/>
                <a:cs typeface="Calibri" pitchFamily="34" charset="0"/>
              </a:rPr>
              <a:t>Kant. </a:t>
            </a:r>
            <a:r>
              <a:rPr lang="en-US" sz="1600" dirty="0" err="1">
                <a:solidFill>
                  <a:schemeClr val="tx1"/>
                </a:solidFill>
                <a:latin typeface="Calibri" pitchFamily="34" charset="0"/>
                <a:cs typeface="Calibri" pitchFamily="34" charset="0"/>
              </a:rPr>
              <a:t>Gesellschaften</a:t>
            </a:r>
            <a:endParaRPr lang="en-US" sz="1600" dirty="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en-US" sz="1600" dirty="0" err="1">
                <a:solidFill>
                  <a:schemeClr val="tx1"/>
                </a:solidFill>
                <a:latin typeface="Calibri" pitchFamily="34" charset="0"/>
                <a:cs typeface="Calibri" pitchFamily="34" charset="0"/>
              </a:rPr>
              <a:t>Fachgesellschaften</a:t>
            </a:r>
            <a:endParaRPr lang="en-US" sz="1600" dirty="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en-US" sz="1600" dirty="0" err="1">
                <a:solidFill>
                  <a:schemeClr val="tx1"/>
                </a:solidFill>
                <a:latin typeface="Calibri" pitchFamily="34" charset="0"/>
                <a:cs typeface="Calibri" pitchFamily="34" charset="0"/>
              </a:rPr>
              <a:t>Kantonsärzte</a:t>
            </a:r>
            <a:endParaRPr lang="en-US" sz="1600" dirty="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en-US" sz="1600" dirty="0" err="1">
                <a:solidFill>
                  <a:schemeClr val="tx1"/>
                </a:solidFill>
                <a:latin typeface="Calibri" pitchFamily="34" charset="0"/>
                <a:cs typeface="Calibri" pitchFamily="34" charset="0"/>
              </a:rPr>
              <a:t>Netzwerke</a:t>
            </a:r>
            <a:endParaRPr lang="en-US" sz="1600" dirty="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en-US" sz="1600" dirty="0" err="1">
                <a:solidFill>
                  <a:schemeClr val="tx1"/>
                </a:solidFill>
                <a:latin typeface="Calibri" pitchFamily="34" charset="0"/>
                <a:cs typeface="Calibri" pitchFamily="34" charset="0"/>
              </a:rPr>
              <a:t>Qualitätszirkel</a:t>
            </a:r>
            <a:endParaRPr lang="en-US" sz="1600" dirty="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en-US" sz="1600" dirty="0" err="1">
                <a:solidFill>
                  <a:schemeClr val="tx1"/>
                </a:solidFill>
                <a:latin typeface="Calibri" pitchFamily="34" charset="0"/>
                <a:cs typeface="Calibri" pitchFamily="34" charset="0"/>
              </a:rPr>
              <a:t>Spitex</a:t>
            </a:r>
            <a:endParaRPr lang="en-US" sz="1600" dirty="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en-US" sz="1600" dirty="0">
                <a:solidFill>
                  <a:schemeClr val="tx1"/>
                </a:solidFill>
                <a:latin typeface="Calibri" pitchFamily="34" charset="0"/>
                <a:cs typeface="Calibri" pitchFamily="34" charset="0"/>
              </a:rPr>
              <a:t>Med. Personal</a:t>
            </a:r>
          </a:p>
          <a:p>
            <a:pPr marL="285750" indent="-285750">
              <a:buFont typeface="Arial" panose="020B0604020202020204" pitchFamily="34" charset="0"/>
              <a:buChar char="•"/>
            </a:pPr>
            <a:r>
              <a:rPr lang="en-US" sz="1600" dirty="0" err="1">
                <a:solidFill>
                  <a:schemeClr val="tx1"/>
                </a:solidFill>
                <a:latin typeface="Calibri" pitchFamily="34" charset="0"/>
                <a:cs typeface="Calibri" pitchFamily="34" charset="0"/>
              </a:rPr>
              <a:t>Ombudsstellen</a:t>
            </a:r>
            <a:endParaRPr lang="en-US" sz="1600" dirty="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en-US" sz="1600" dirty="0" err="1">
                <a:solidFill>
                  <a:schemeClr val="tx1"/>
                </a:solidFill>
                <a:latin typeface="Calibri" pitchFamily="34" charset="0"/>
                <a:cs typeface="Calibri" pitchFamily="34" charset="0"/>
              </a:rPr>
              <a:t>Patientenverbände</a:t>
            </a:r>
            <a:endParaRPr lang="en-US" sz="1600" dirty="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en-US" sz="1600" dirty="0" err="1">
                <a:solidFill>
                  <a:schemeClr val="tx1"/>
                </a:solidFill>
                <a:latin typeface="Calibri" pitchFamily="34" charset="0"/>
                <a:cs typeface="Calibri" pitchFamily="34" charset="0"/>
              </a:rPr>
              <a:t>u.a</a:t>
            </a:r>
            <a:r>
              <a:rPr lang="en-US" sz="1600" dirty="0">
                <a:solidFill>
                  <a:schemeClr val="tx1"/>
                </a:solidFill>
                <a:latin typeface="Calibri" pitchFamily="34" charset="0"/>
                <a:cs typeface="Calibri" pitchFamily="34" charset="0"/>
              </a:rPr>
              <a:t>.</a:t>
            </a:r>
          </a:p>
          <a:p>
            <a:pPr algn="ctr"/>
            <a:endParaRPr lang="en-US" sz="1600" dirty="0">
              <a:solidFill>
                <a:schemeClr val="tx1"/>
              </a:solidFill>
              <a:latin typeface="Calibri" pitchFamily="34" charset="0"/>
              <a:cs typeface="Calibri" pitchFamily="34" charset="0"/>
            </a:endParaRPr>
          </a:p>
          <a:p>
            <a:pPr algn="ctr"/>
            <a:endParaRPr lang="en-US" sz="1600" dirty="0">
              <a:solidFill>
                <a:schemeClr val="tx1"/>
              </a:solidFill>
              <a:cs typeface="Arial" charset="0"/>
            </a:endParaRPr>
          </a:p>
        </p:txBody>
      </p:sp>
      <p:sp>
        <p:nvSpPr>
          <p:cNvPr id="9" name="Rectangle 2"/>
          <p:cNvSpPr>
            <a:spLocks noChangeArrowheads="1"/>
          </p:cNvSpPr>
          <p:nvPr/>
        </p:nvSpPr>
        <p:spPr bwMode="auto">
          <a:xfrm>
            <a:off x="3575632" y="1341437"/>
            <a:ext cx="2004480" cy="1323975"/>
          </a:xfrm>
          <a:prstGeom prst="rect">
            <a:avLst/>
          </a:prstGeom>
          <a:solidFill>
            <a:schemeClr val="accent5">
              <a:lumMod val="20000"/>
              <a:lumOff val="80000"/>
            </a:schemeClr>
          </a:solidFill>
          <a:ln w="28575">
            <a:solidFill>
              <a:schemeClr val="tx1"/>
            </a:solidFill>
            <a:miter lim="800000"/>
            <a:headEnd/>
            <a:tailEnd/>
          </a:ln>
        </p:spPr>
        <p:txBody>
          <a:bodyPr wrap="none" anchor="ctr"/>
          <a:lstStyle/>
          <a:p>
            <a:pPr algn="ctr"/>
            <a:r>
              <a:rPr lang="en-US" sz="2000" b="1" dirty="0" err="1" smtClean="0">
                <a:solidFill>
                  <a:schemeClr val="tx1"/>
                </a:solidFill>
                <a:latin typeface="Calibri" pitchFamily="34" charset="0"/>
                <a:cs typeface="Calibri" pitchFamily="34" charset="0"/>
              </a:rPr>
              <a:t>ReMed</a:t>
            </a:r>
            <a:endParaRPr lang="en-US" sz="2000" b="1" dirty="0" smtClean="0">
              <a:solidFill>
                <a:schemeClr val="tx1"/>
              </a:solidFill>
              <a:latin typeface="Calibri" pitchFamily="34" charset="0"/>
              <a:cs typeface="Calibri" pitchFamily="34" charset="0"/>
            </a:endParaRPr>
          </a:p>
          <a:p>
            <a:pPr algn="ctr"/>
            <a:r>
              <a:rPr lang="en-US" sz="2000" b="1" dirty="0" err="1" smtClean="0">
                <a:latin typeface="Calibri" pitchFamily="34" charset="0"/>
                <a:cs typeface="Calibri" pitchFamily="34" charset="0"/>
              </a:rPr>
              <a:t>Leitungsausschuss</a:t>
            </a:r>
            <a:endParaRPr lang="en-US" sz="2000" b="1" dirty="0" smtClean="0">
              <a:solidFill>
                <a:schemeClr val="tx1"/>
              </a:solidFill>
              <a:latin typeface="Calibri" pitchFamily="34" charset="0"/>
              <a:cs typeface="Calibri" pitchFamily="34" charset="0"/>
            </a:endParaRPr>
          </a:p>
        </p:txBody>
      </p:sp>
      <p:sp>
        <p:nvSpPr>
          <p:cNvPr id="10" name="Rectangle 9"/>
          <p:cNvSpPr>
            <a:spLocks noChangeArrowheads="1"/>
          </p:cNvSpPr>
          <p:nvPr/>
        </p:nvSpPr>
        <p:spPr bwMode="auto">
          <a:xfrm>
            <a:off x="3880124" y="3351212"/>
            <a:ext cx="1544959" cy="2895600"/>
          </a:xfrm>
          <a:prstGeom prst="rect">
            <a:avLst/>
          </a:prstGeom>
          <a:solidFill>
            <a:schemeClr val="accent5">
              <a:lumMod val="20000"/>
              <a:lumOff val="80000"/>
            </a:schemeClr>
          </a:solidFill>
          <a:ln w="28575">
            <a:solidFill>
              <a:schemeClr val="tx1"/>
            </a:solidFill>
            <a:miter lim="800000"/>
            <a:headEnd/>
            <a:tailEnd/>
          </a:ln>
        </p:spPr>
        <p:txBody>
          <a:bodyPr wrap="none" anchor="ctr"/>
          <a:lstStyle/>
          <a:p>
            <a:pPr algn="ctr"/>
            <a:r>
              <a:rPr lang="en-US" sz="2000" b="1" dirty="0" err="1">
                <a:solidFill>
                  <a:schemeClr val="tx1"/>
                </a:solidFill>
                <a:latin typeface="Calibri" pitchFamily="34" charset="0"/>
                <a:cs typeface="Calibri" pitchFamily="34" charset="0"/>
              </a:rPr>
              <a:t>Ärzte</a:t>
            </a:r>
            <a:endParaRPr lang="en-US" sz="2000" b="1" dirty="0">
              <a:solidFill>
                <a:schemeClr val="tx1"/>
              </a:solidFill>
              <a:latin typeface="Calibri" pitchFamily="34" charset="0"/>
              <a:cs typeface="Calibri" pitchFamily="34" charset="0"/>
            </a:endParaRPr>
          </a:p>
          <a:p>
            <a:pPr algn="ctr"/>
            <a:r>
              <a:rPr lang="en-US" dirty="0">
                <a:solidFill>
                  <a:schemeClr val="tx1"/>
                </a:solidFill>
                <a:latin typeface="Calibri" pitchFamily="34" charset="0"/>
                <a:cs typeface="Calibri" pitchFamily="34" charset="0"/>
              </a:rPr>
              <a:t> </a:t>
            </a:r>
          </a:p>
          <a:p>
            <a:pPr algn="ctr"/>
            <a:r>
              <a:rPr lang="en-US" dirty="0">
                <a:solidFill>
                  <a:schemeClr val="tx1"/>
                </a:solidFill>
                <a:latin typeface="Calibri" pitchFamily="34" charset="0"/>
                <a:cs typeface="Calibri" pitchFamily="34" charset="0"/>
              </a:rPr>
              <a:t>in </a:t>
            </a:r>
            <a:r>
              <a:rPr lang="en-US" dirty="0" err="1" smtClean="0">
                <a:solidFill>
                  <a:schemeClr val="tx1"/>
                </a:solidFill>
                <a:latin typeface="Calibri" pitchFamily="34" charset="0"/>
                <a:cs typeface="Calibri" pitchFamily="34" charset="0"/>
              </a:rPr>
              <a:t>Krisen</a:t>
            </a:r>
            <a:r>
              <a:rPr lang="en-US" dirty="0" smtClean="0">
                <a:solidFill>
                  <a:schemeClr val="tx1"/>
                </a:solidFill>
                <a:latin typeface="Calibri" pitchFamily="34" charset="0"/>
                <a:cs typeface="Calibri" pitchFamily="34" charset="0"/>
              </a:rPr>
              <a:t> </a:t>
            </a:r>
          </a:p>
          <a:p>
            <a:pPr algn="ctr"/>
            <a:r>
              <a:rPr lang="en-US" dirty="0" err="1" smtClean="0">
                <a:solidFill>
                  <a:schemeClr val="tx1"/>
                </a:solidFill>
                <a:latin typeface="Calibri" pitchFamily="34" charset="0"/>
                <a:cs typeface="Calibri" pitchFamily="34" charset="0"/>
              </a:rPr>
              <a:t>oder</a:t>
            </a:r>
            <a:r>
              <a:rPr lang="en-US" dirty="0" smtClean="0">
                <a:solidFill>
                  <a:schemeClr val="tx1"/>
                </a:solidFill>
                <a:latin typeface="Calibri" pitchFamily="34" charset="0"/>
                <a:cs typeface="Calibri" pitchFamily="34" charset="0"/>
              </a:rPr>
              <a:t> </a:t>
            </a:r>
          </a:p>
          <a:p>
            <a:pPr algn="ctr"/>
            <a:r>
              <a:rPr lang="en-US" dirty="0" err="1" smtClean="0">
                <a:solidFill>
                  <a:schemeClr val="tx1"/>
                </a:solidFill>
                <a:latin typeface="Calibri" pitchFamily="34" charset="0"/>
                <a:cs typeface="Calibri" pitchFamily="34" charset="0"/>
              </a:rPr>
              <a:t>speziellen</a:t>
            </a:r>
            <a:r>
              <a:rPr lang="en-US" dirty="0" smtClean="0">
                <a:solidFill>
                  <a:schemeClr val="tx1"/>
                </a:solidFill>
                <a:latin typeface="Calibri" pitchFamily="34" charset="0"/>
                <a:cs typeface="Calibri" pitchFamily="34" charset="0"/>
              </a:rPr>
              <a:t> </a:t>
            </a:r>
          </a:p>
          <a:p>
            <a:pPr algn="ctr"/>
            <a:r>
              <a:rPr lang="en-US" dirty="0" err="1" smtClean="0">
                <a:solidFill>
                  <a:schemeClr val="tx1"/>
                </a:solidFill>
                <a:latin typeface="Calibri" pitchFamily="34" charset="0"/>
                <a:cs typeface="Calibri" pitchFamily="34" charset="0"/>
              </a:rPr>
              <a:t>Situationen</a:t>
            </a:r>
            <a:endParaRPr lang="en-US" dirty="0" smtClean="0">
              <a:solidFill>
                <a:schemeClr val="tx1"/>
              </a:solidFill>
              <a:latin typeface="Calibri" pitchFamily="34" charset="0"/>
              <a:cs typeface="Calibri" pitchFamily="34" charset="0"/>
            </a:endParaRPr>
          </a:p>
          <a:p>
            <a:pPr algn="ctr"/>
            <a:endParaRPr lang="en-US" dirty="0">
              <a:solidFill>
                <a:schemeClr val="tx1"/>
              </a:solidFill>
              <a:latin typeface="Calibri" pitchFamily="34" charset="0"/>
              <a:cs typeface="Calibri" pitchFamily="34" charset="0"/>
            </a:endParaRPr>
          </a:p>
        </p:txBody>
      </p:sp>
      <p:sp>
        <p:nvSpPr>
          <p:cNvPr id="11" name="Line 16"/>
          <p:cNvSpPr>
            <a:spLocks noChangeShapeType="1"/>
          </p:cNvSpPr>
          <p:nvPr/>
        </p:nvSpPr>
        <p:spPr bwMode="auto">
          <a:xfrm>
            <a:off x="4571008" y="2665412"/>
            <a:ext cx="0" cy="685800"/>
          </a:xfrm>
          <a:prstGeom prst="line">
            <a:avLst/>
          </a:prstGeom>
          <a:noFill/>
          <a:ln w="28575">
            <a:solidFill>
              <a:schemeClr val="tx1"/>
            </a:solidFill>
            <a:round/>
            <a:headEnd type="triangle" w="med" len="med"/>
            <a:tailEnd type="triangle" w="med" len="med"/>
          </a:ln>
        </p:spPr>
        <p:txBody>
          <a:bodyPr/>
          <a:lstStyle/>
          <a:p>
            <a:endParaRPr lang="fr-CH"/>
          </a:p>
        </p:txBody>
      </p:sp>
      <p:sp>
        <p:nvSpPr>
          <p:cNvPr id="13" name="Line 14"/>
          <p:cNvSpPr>
            <a:spLocks noChangeShapeType="1"/>
          </p:cNvSpPr>
          <p:nvPr/>
        </p:nvSpPr>
        <p:spPr bwMode="auto">
          <a:xfrm flipV="1">
            <a:off x="2393556" y="4855685"/>
            <a:ext cx="1486568" cy="0"/>
          </a:xfrm>
          <a:prstGeom prst="line">
            <a:avLst/>
          </a:prstGeom>
          <a:noFill/>
          <a:ln w="28575">
            <a:solidFill>
              <a:schemeClr val="tx1"/>
            </a:solidFill>
            <a:round/>
            <a:headEnd type="triangle" w="med" len="med"/>
            <a:tailEnd type="triangle" w="med" len="med"/>
          </a:ln>
        </p:spPr>
        <p:txBody>
          <a:bodyPr/>
          <a:lstStyle/>
          <a:p>
            <a:endParaRPr lang="fr-CH"/>
          </a:p>
        </p:txBody>
      </p:sp>
      <p:sp>
        <p:nvSpPr>
          <p:cNvPr id="14" name="Text Box 15"/>
          <p:cNvSpPr txBox="1">
            <a:spLocks noChangeArrowheads="1"/>
          </p:cNvSpPr>
          <p:nvPr/>
        </p:nvSpPr>
        <p:spPr bwMode="auto">
          <a:xfrm>
            <a:off x="2626333" y="4443829"/>
            <a:ext cx="949299" cy="378565"/>
          </a:xfrm>
          <a:prstGeom prst="rect">
            <a:avLst/>
          </a:prstGeom>
          <a:noFill/>
          <a:ln w="9525">
            <a:noFill/>
            <a:miter lim="800000"/>
            <a:headEnd/>
            <a:tailEnd/>
          </a:ln>
        </p:spPr>
        <p:txBody>
          <a:bodyPr wrap="none">
            <a:spAutoFit/>
          </a:bodyPr>
          <a:lstStyle/>
          <a:p>
            <a:r>
              <a:rPr lang="en-US" sz="1000" dirty="0" err="1">
                <a:solidFill>
                  <a:schemeClr val="tx1"/>
                </a:solidFill>
                <a:cs typeface="Arial" charset="0"/>
              </a:rPr>
              <a:t>ev</a:t>
            </a:r>
            <a:r>
              <a:rPr lang="en-US" sz="1000" dirty="0">
                <a:solidFill>
                  <a:schemeClr val="tx1"/>
                </a:solidFill>
                <a:cs typeface="Arial" charset="0"/>
              </a:rPr>
              <a:t>. </a:t>
            </a:r>
          </a:p>
          <a:p>
            <a:r>
              <a:rPr lang="en-US" sz="1000" dirty="0" err="1">
                <a:solidFill>
                  <a:schemeClr val="tx1"/>
                </a:solidFill>
                <a:cs typeface="Arial" charset="0"/>
              </a:rPr>
              <a:t>Vereinbarung</a:t>
            </a:r>
            <a:endParaRPr lang="en-US" sz="1000" dirty="0">
              <a:solidFill>
                <a:schemeClr val="tx1"/>
              </a:solidFill>
              <a:cs typeface="Arial" charset="0"/>
            </a:endParaRPr>
          </a:p>
        </p:txBody>
      </p:sp>
      <p:sp>
        <p:nvSpPr>
          <p:cNvPr id="15" name="Line 18"/>
          <p:cNvSpPr>
            <a:spLocks noChangeShapeType="1"/>
          </p:cNvSpPr>
          <p:nvPr/>
        </p:nvSpPr>
        <p:spPr bwMode="auto">
          <a:xfrm>
            <a:off x="5580112" y="2186955"/>
            <a:ext cx="1152128" cy="0"/>
          </a:xfrm>
          <a:prstGeom prst="line">
            <a:avLst/>
          </a:prstGeom>
          <a:noFill/>
          <a:ln w="28575">
            <a:solidFill>
              <a:schemeClr val="tx1"/>
            </a:solidFill>
            <a:round/>
            <a:headEnd/>
            <a:tailEnd type="triangle" w="med" len="med"/>
          </a:ln>
        </p:spPr>
        <p:txBody>
          <a:bodyPr/>
          <a:lstStyle/>
          <a:p>
            <a:endParaRPr lang="fr-CH"/>
          </a:p>
        </p:txBody>
      </p:sp>
      <p:sp>
        <p:nvSpPr>
          <p:cNvPr id="16" name="Text Box 19"/>
          <p:cNvSpPr txBox="1">
            <a:spLocks noChangeArrowheads="1"/>
          </p:cNvSpPr>
          <p:nvPr/>
        </p:nvSpPr>
        <p:spPr bwMode="auto">
          <a:xfrm>
            <a:off x="5652120" y="4552677"/>
            <a:ext cx="969963" cy="244475"/>
          </a:xfrm>
          <a:prstGeom prst="rect">
            <a:avLst/>
          </a:prstGeom>
          <a:noFill/>
          <a:ln w="9525">
            <a:noFill/>
            <a:miter lim="800000"/>
            <a:headEnd/>
            <a:tailEnd/>
          </a:ln>
        </p:spPr>
        <p:txBody>
          <a:bodyPr wrap="none">
            <a:spAutoFit/>
          </a:bodyPr>
          <a:lstStyle/>
          <a:p>
            <a:r>
              <a:rPr lang="en-US" sz="1000" dirty="0" err="1">
                <a:solidFill>
                  <a:schemeClr val="tx1"/>
                </a:solidFill>
                <a:cs typeface="Arial" charset="0"/>
              </a:rPr>
              <a:t>Unterstützung</a:t>
            </a:r>
            <a:endParaRPr lang="en-US" sz="1000" dirty="0">
              <a:solidFill>
                <a:schemeClr val="tx1"/>
              </a:solidFill>
              <a:cs typeface="Arial" charset="0"/>
            </a:endParaRPr>
          </a:p>
        </p:txBody>
      </p:sp>
      <p:sp>
        <p:nvSpPr>
          <p:cNvPr id="17" name="Line 11"/>
          <p:cNvSpPr>
            <a:spLocks noChangeShapeType="1"/>
          </p:cNvSpPr>
          <p:nvPr/>
        </p:nvSpPr>
        <p:spPr bwMode="auto">
          <a:xfrm flipV="1">
            <a:off x="2393555" y="2186955"/>
            <a:ext cx="1182078" cy="0"/>
          </a:xfrm>
          <a:prstGeom prst="line">
            <a:avLst/>
          </a:prstGeom>
          <a:noFill/>
          <a:ln w="28575">
            <a:solidFill>
              <a:schemeClr val="tx1"/>
            </a:solidFill>
            <a:round/>
            <a:headEnd/>
            <a:tailEnd type="triangle" w="med" len="med"/>
          </a:ln>
        </p:spPr>
        <p:txBody>
          <a:bodyPr/>
          <a:lstStyle/>
          <a:p>
            <a:endParaRPr lang="fr-CH"/>
          </a:p>
        </p:txBody>
      </p:sp>
      <p:sp>
        <p:nvSpPr>
          <p:cNvPr id="18" name="Text Box 13"/>
          <p:cNvSpPr txBox="1">
            <a:spLocks noChangeArrowheads="1"/>
          </p:cNvSpPr>
          <p:nvPr/>
        </p:nvSpPr>
        <p:spPr bwMode="auto">
          <a:xfrm>
            <a:off x="2581672" y="2204864"/>
            <a:ext cx="838200" cy="244475"/>
          </a:xfrm>
          <a:prstGeom prst="rect">
            <a:avLst/>
          </a:prstGeom>
          <a:noFill/>
          <a:ln w="9525">
            <a:noFill/>
            <a:miter lim="800000"/>
            <a:headEnd/>
            <a:tailEnd/>
          </a:ln>
        </p:spPr>
        <p:txBody>
          <a:bodyPr>
            <a:spAutoFit/>
          </a:bodyPr>
          <a:lstStyle/>
          <a:p>
            <a:r>
              <a:rPr lang="en-US" sz="1000" dirty="0" err="1">
                <a:solidFill>
                  <a:schemeClr val="tx1"/>
                </a:solidFill>
                <a:cs typeface="Arial" charset="0"/>
              </a:rPr>
              <a:t>Meldung</a:t>
            </a:r>
            <a:endParaRPr lang="en-US" sz="1000" dirty="0">
              <a:solidFill>
                <a:schemeClr val="tx1"/>
              </a:solidFill>
              <a:cs typeface="Arial" charset="0"/>
            </a:endParaRPr>
          </a:p>
        </p:txBody>
      </p:sp>
      <p:sp>
        <p:nvSpPr>
          <p:cNvPr id="19" name="Line 10"/>
          <p:cNvSpPr>
            <a:spLocks noChangeShapeType="1"/>
          </p:cNvSpPr>
          <p:nvPr/>
        </p:nvSpPr>
        <p:spPr bwMode="auto">
          <a:xfrm flipH="1">
            <a:off x="2393553" y="1857375"/>
            <a:ext cx="1182079" cy="0"/>
          </a:xfrm>
          <a:prstGeom prst="line">
            <a:avLst/>
          </a:prstGeom>
          <a:noFill/>
          <a:ln w="28575">
            <a:solidFill>
              <a:schemeClr val="tx1"/>
            </a:solidFill>
            <a:round/>
            <a:headEnd/>
            <a:tailEnd type="triangle" w="med" len="med"/>
          </a:ln>
        </p:spPr>
        <p:txBody>
          <a:bodyPr/>
          <a:lstStyle/>
          <a:p>
            <a:endParaRPr lang="fr-CH"/>
          </a:p>
        </p:txBody>
      </p:sp>
      <p:sp>
        <p:nvSpPr>
          <p:cNvPr id="20" name="Text Box 12"/>
          <p:cNvSpPr txBox="1">
            <a:spLocks noChangeArrowheads="1"/>
          </p:cNvSpPr>
          <p:nvPr/>
        </p:nvSpPr>
        <p:spPr bwMode="auto">
          <a:xfrm>
            <a:off x="2524072" y="1600349"/>
            <a:ext cx="969963" cy="244475"/>
          </a:xfrm>
          <a:prstGeom prst="rect">
            <a:avLst/>
          </a:prstGeom>
          <a:noFill/>
          <a:ln w="9525">
            <a:noFill/>
            <a:miter lim="800000"/>
            <a:headEnd/>
            <a:tailEnd/>
          </a:ln>
        </p:spPr>
        <p:txBody>
          <a:bodyPr wrap="none">
            <a:spAutoFit/>
          </a:bodyPr>
          <a:lstStyle/>
          <a:p>
            <a:r>
              <a:rPr lang="en-US" sz="1000" dirty="0" err="1">
                <a:solidFill>
                  <a:schemeClr val="tx1"/>
                </a:solidFill>
                <a:cs typeface="Arial" charset="0"/>
              </a:rPr>
              <a:t>Unterstützung</a:t>
            </a:r>
            <a:endParaRPr lang="en-US" sz="1000" dirty="0">
              <a:solidFill>
                <a:schemeClr val="tx1"/>
              </a:solidFill>
              <a:cs typeface="Arial" charset="0"/>
            </a:endParaRPr>
          </a:p>
        </p:txBody>
      </p:sp>
      <p:sp>
        <p:nvSpPr>
          <p:cNvPr id="21" name="Textfeld 20"/>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
        <p:nvSpPr>
          <p:cNvPr id="23" name="Text Box 13"/>
          <p:cNvSpPr txBox="1">
            <a:spLocks noChangeArrowheads="1"/>
          </p:cNvSpPr>
          <p:nvPr/>
        </p:nvSpPr>
        <p:spPr bwMode="auto">
          <a:xfrm>
            <a:off x="5718001" y="1853179"/>
            <a:ext cx="904082" cy="246221"/>
          </a:xfrm>
          <a:prstGeom prst="rect">
            <a:avLst/>
          </a:prstGeom>
          <a:noFill/>
          <a:ln w="9525">
            <a:noFill/>
            <a:miter lim="800000"/>
            <a:headEnd/>
            <a:tailEnd/>
          </a:ln>
        </p:spPr>
        <p:txBody>
          <a:bodyPr wrap="square">
            <a:spAutoFit/>
          </a:bodyPr>
          <a:lstStyle/>
          <a:p>
            <a:r>
              <a:rPr lang="en-US" sz="1000" dirty="0" err="1" smtClean="0">
                <a:solidFill>
                  <a:schemeClr val="tx1"/>
                </a:solidFill>
                <a:cs typeface="Arial" charset="0"/>
              </a:rPr>
              <a:t>Koordination</a:t>
            </a:r>
            <a:endParaRPr lang="en-US" sz="1000" dirty="0">
              <a:solidFill>
                <a:schemeClr val="tx1"/>
              </a:solidFill>
              <a:cs typeface="Arial" charset="0"/>
            </a:endParaRPr>
          </a:p>
        </p:txBody>
      </p:sp>
      <p:sp>
        <p:nvSpPr>
          <p:cNvPr id="24" name="Line 10"/>
          <p:cNvSpPr>
            <a:spLocks noChangeShapeType="1"/>
          </p:cNvSpPr>
          <p:nvPr/>
        </p:nvSpPr>
        <p:spPr bwMode="auto">
          <a:xfrm flipH="1">
            <a:off x="5425081" y="4797152"/>
            <a:ext cx="1303057" cy="0"/>
          </a:xfrm>
          <a:prstGeom prst="line">
            <a:avLst/>
          </a:prstGeom>
          <a:noFill/>
          <a:ln w="28575">
            <a:solidFill>
              <a:schemeClr val="tx1"/>
            </a:solidFill>
            <a:round/>
            <a:headEnd/>
            <a:tailEnd type="triangle" w="med" len="med"/>
          </a:ln>
        </p:spPr>
        <p:txBody>
          <a:bodyPr/>
          <a:lstStyle/>
          <a:p>
            <a:endParaRPr lang="fr-CH"/>
          </a:p>
        </p:txBody>
      </p:sp>
    </p:spTree>
    <p:extLst>
      <p:ext uri="{BB962C8B-B14F-4D97-AF65-F5344CB8AC3E}">
        <p14:creationId xmlns:p14="http://schemas.microsoft.com/office/powerpoint/2010/main" val="426629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CH" b="1" dirty="0" smtClean="0"/>
              <a:t>Statistik erfolgter Unterstützungen</a:t>
            </a:r>
            <a:endParaRPr lang="de-CH" b="1"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827395118"/>
              </p:ext>
            </p:extLst>
          </p:nvPr>
        </p:nvGraphicFramePr>
        <p:xfrm>
          <a:off x="1331639" y="1773238"/>
          <a:ext cx="6192688" cy="4445000"/>
        </p:xfrm>
        <a:graphic>
          <a:graphicData uri="http://schemas.openxmlformats.org/drawingml/2006/table">
            <a:tbl>
              <a:tblPr firstRow="1" bandRow="1">
                <a:tableStyleId>{7DF18680-E054-41AD-8BC1-D1AEF772440D}</a:tableStyleId>
              </a:tblPr>
              <a:tblGrid>
                <a:gridCol w="1440160"/>
                <a:gridCol w="1656184"/>
                <a:gridCol w="966976"/>
                <a:gridCol w="977240"/>
                <a:gridCol w="1152128"/>
              </a:tblGrid>
              <a:tr h="370840">
                <a:tc rowSpan="2">
                  <a:txBody>
                    <a:bodyPr/>
                    <a:lstStyle/>
                    <a:p>
                      <a:r>
                        <a:rPr lang="de-CH" dirty="0" smtClean="0"/>
                        <a:t>Jahr</a:t>
                      </a:r>
                      <a:endParaRPr lang="de-CH" dirty="0"/>
                    </a:p>
                  </a:txBody>
                  <a:tcPr/>
                </a:tc>
                <a:tc rowSpan="2">
                  <a:txBody>
                    <a:bodyPr/>
                    <a:lstStyle/>
                    <a:p>
                      <a:r>
                        <a:rPr lang="de-CH" dirty="0" smtClean="0"/>
                        <a:t>Fälle</a:t>
                      </a:r>
                      <a:endParaRPr lang="de-CH" dirty="0"/>
                    </a:p>
                  </a:txBody>
                  <a:tcPr/>
                </a:tc>
                <a:tc gridSpan="2">
                  <a:txBody>
                    <a:bodyPr/>
                    <a:lstStyle/>
                    <a:p>
                      <a:r>
                        <a:rPr lang="de-CH" dirty="0" smtClean="0"/>
                        <a:t>Sprache</a:t>
                      </a:r>
                      <a:endParaRPr lang="de-CH" dirty="0"/>
                    </a:p>
                  </a:txBody>
                  <a:tcPr/>
                </a:tc>
                <a:tc hMerge="1">
                  <a:txBody>
                    <a:bodyPr/>
                    <a:lstStyle/>
                    <a:p>
                      <a:endParaRPr lang="de-CH" dirty="0"/>
                    </a:p>
                  </a:txBody>
                  <a:tcPr/>
                </a:tc>
                <a:tc rowSpan="2">
                  <a:txBody>
                    <a:bodyPr/>
                    <a:lstStyle/>
                    <a:p>
                      <a:r>
                        <a:rPr lang="de-CH" dirty="0" smtClean="0">
                          <a:latin typeface="Arial"/>
                          <a:cs typeface="Arial"/>
                        </a:rPr>
                        <a:t>Ø Alter</a:t>
                      </a:r>
                      <a:endParaRPr lang="de-CH" dirty="0"/>
                    </a:p>
                  </a:txBody>
                  <a:tcPr/>
                </a:tc>
              </a:tr>
              <a:tr h="370840">
                <a:tc vMerge="1">
                  <a:txBody>
                    <a:bodyPr/>
                    <a:lstStyle/>
                    <a:p>
                      <a:endParaRPr lang="de-CH" dirty="0"/>
                    </a:p>
                  </a:txBody>
                  <a:tcPr/>
                </a:tc>
                <a:tc vMerge="1">
                  <a:txBody>
                    <a:bodyPr/>
                    <a:lstStyle/>
                    <a:p>
                      <a:endParaRPr lang="de-CH" dirty="0"/>
                    </a:p>
                  </a:txBody>
                  <a:tcPr/>
                </a:tc>
                <a:tc>
                  <a:txBody>
                    <a:bodyPr/>
                    <a:lstStyle/>
                    <a:p>
                      <a:r>
                        <a:rPr lang="de-CH" dirty="0" smtClean="0"/>
                        <a:t>D</a:t>
                      </a:r>
                      <a:endParaRPr lang="de-CH" dirty="0"/>
                    </a:p>
                  </a:txBody>
                  <a:tcPr/>
                </a:tc>
                <a:tc>
                  <a:txBody>
                    <a:bodyPr/>
                    <a:lstStyle/>
                    <a:p>
                      <a:r>
                        <a:rPr lang="de-CH" dirty="0" smtClean="0"/>
                        <a:t>F</a:t>
                      </a:r>
                      <a:endParaRPr lang="de-CH" dirty="0"/>
                    </a:p>
                  </a:txBody>
                  <a:tcPr/>
                </a:tc>
                <a:tc vMerge="1">
                  <a:txBody>
                    <a:bodyPr/>
                    <a:lstStyle/>
                    <a:p>
                      <a:endParaRPr lang="de-CH" dirty="0"/>
                    </a:p>
                  </a:txBody>
                  <a:tcPr/>
                </a:tc>
              </a:tr>
              <a:tr h="370840">
                <a:tc>
                  <a:txBody>
                    <a:bodyPr/>
                    <a:lstStyle/>
                    <a:p>
                      <a:r>
                        <a:rPr lang="de-CH" dirty="0" smtClean="0"/>
                        <a:t>2007</a:t>
                      </a:r>
                      <a:endParaRPr lang="de-CH" dirty="0"/>
                    </a:p>
                  </a:txBody>
                  <a:tcPr/>
                </a:tc>
                <a:tc>
                  <a:txBody>
                    <a:bodyPr/>
                    <a:lstStyle/>
                    <a:p>
                      <a:r>
                        <a:rPr lang="de-CH" dirty="0" smtClean="0"/>
                        <a:t>5</a:t>
                      </a:r>
                      <a:endParaRPr lang="de-CH" dirty="0"/>
                    </a:p>
                  </a:txBody>
                  <a:tcPr/>
                </a:tc>
                <a:tc>
                  <a:txBody>
                    <a:bodyPr/>
                    <a:lstStyle/>
                    <a:p>
                      <a:r>
                        <a:rPr lang="de-CH" dirty="0" smtClean="0"/>
                        <a:t>5</a:t>
                      </a:r>
                      <a:endParaRPr lang="de-CH" dirty="0"/>
                    </a:p>
                  </a:txBody>
                  <a:tcPr/>
                </a:tc>
                <a:tc>
                  <a:txBody>
                    <a:bodyPr/>
                    <a:lstStyle/>
                    <a:p>
                      <a:r>
                        <a:rPr lang="de-CH" dirty="0" smtClean="0"/>
                        <a:t>0</a:t>
                      </a:r>
                      <a:endParaRPr lang="de-CH" dirty="0"/>
                    </a:p>
                  </a:txBody>
                  <a:tcPr/>
                </a:tc>
                <a:tc>
                  <a:txBody>
                    <a:bodyPr/>
                    <a:lstStyle/>
                    <a:p>
                      <a:r>
                        <a:rPr lang="de-CH" dirty="0" smtClean="0"/>
                        <a:t>51</a:t>
                      </a:r>
                      <a:endParaRPr lang="de-CH" dirty="0"/>
                    </a:p>
                  </a:txBody>
                  <a:tcPr/>
                </a:tc>
              </a:tr>
              <a:tr h="370840">
                <a:tc>
                  <a:txBody>
                    <a:bodyPr/>
                    <a:lstStyle/>
                    <a:p>
                      <a:r>
                        <a:rPr lang="de-CH" dirty="0" smtClean="0"/>
                        <a:t>2008</a:t>
                      </a:r>
                      <a:endParaRPr lang="de-CH" dirty="0"/>
                    </a:p>
                  </a:txBody>
                  <a:tcPr/>
                </a:tc>
                <a:tc>
                  <a:txBody>
                    <a:bodyPr/>
                    <a:lstStyle/>
                    <a:p>
                      <a:r>
                        <a:rPr lang="de-CH" dirty="0" smtClean="0"/>
                        <a:t>21</a:t>
                      </a:r>
                      <a:endParaRPr lang="de-CH" dirty="0"/>
                    </a:p>
                  </a:txBody>
                  <a:tcPr/>
                </a:tc>
                <a:tc>
                  <a:txBody>
                    <a:bodyPr/>
                    <a:lstStyle/>
                    <a:p>
                      <a:r>
                        <a:rPr lang="de-CH" dirty="0" smtClean="0"/>
                        <a:t>20</a:t>
                      </a:r>
                      <a:endParaRPr lang="de-CH" dirty="0"/>
                    </a:p>
                  </a:txBody>
                  <a:tcPr/>
                </a:tc>
                <a:tc>
                  <a:txBody>
                    <a:bodyPr/>
                    <a:lstStyle/>
                    <a:p>
                      <a:r>
                        <a:rPr lang="de-CH" dirty="0" smtClean="0"/>
                        <a:t>1</a:t>
                      </a:r>
                      <a:endParaRPr lang="de-CH" dirty="0"/>
                    </a:p>
                  </a:txBody>
                  <a:tcPr/>
                </a:tc>
                <a:tc>
                  <a:txBody>
                    <a:bodyPr/>
                    <a:lstStyle/>
                    <a:p>
                      <a:r>
                        <a:rPr lang="de-CH" dirty="0" smtClean="0"/>
                        <a:t>52.3</a:t>
                      </a:r>
                      <a:endParaRPr lang="de-CH" dirty="0"/>
                    </a:p>
                  </a:txBody>
                  <a:tcPr/>
                </a:tc>
              </a:tr>
              <a:tr h="370840">
                <a:tc>
                  <a:txBody>
                    <a:bodyPr/>
                    <a:lstStyle/>
                    <a:p>
                      <a:r>
                        <a:rPr lang="de-CH" dirty="0" smtClean="0"/>
                        <a:t>2009</a:t>
                      </a:r>
                      <a:endParaRPr lang="de-CH" dirty="0"/>
                    </a:p>
                  </a:txBody>
                  <a:tcPr/>
                </a:tc>
                <a:tc>
                  <a:txBody>
                    <a:bodyPr/>
                    <a:lstStyle/>
                    <a:p>
                      <a:r>
                        <a:rPr lang="de-CH" dirty="0" smtClean="0"/>
                        <a:t>24</a:t>
                      </a:r>
                      <a:endParaRPr lang="de-CH" dirty="0"/>
                    </a:p>
                  </a:txBody>
                  <a:tcPr/>
                </a:tc>
                <a:tc>
                  <a:txBody>
                    <a:bodyPr/>
                    <a:lstStyle/>
                    <a:p>
                      <a:r>
                        <a:rPr lang="de-CH" dirty="0" smtClean="0"/>
                        <a:t>24</a:t>
                      </a:r>
                      <a:endParaRPr lang="de-CH" dirty="0"/>
                    </a:p>
                  </a:txBody>
                  <a:tcPr/>
                </a:tc>
                <a:tc>
                  <a:txBody>
                    <a:bodyPr/>
                    <a:lstStyle/>
                    <a:p>
                      <a:r>
                        <a:rPr lang="de-CH" dirty="0" smtClean="0"/>
                        <a:t>0</a:t>
                      </a:r>
                      <a:endParaRPr lang="de-CH" dirty="0"/>
                    </a:p>
                  </a:txBody>
                  <a:tcPr/>
                </a:tc>
                <a:tc>
                  <a:txBody>
                    <a:bodyPr/>
                    <a:lstStyle/>
                    <a:p>
                      <a:r>
                        <a:rPr lang="de-CH" dirty="0" smtClean="0"/>
                        <a:t>48.5</a:t>
                      </a:r>
                      <a:endParaRPr lang="de-CH" dirty="0"/>
                    </a:p>
                  </a:txBody>
                  <a:tcPr/>
                </a:tc>
              </a:tr>
              <a:tr h="305618">
                <a:tc>
                  <a:txBody>
                    <a:bodyPr/>
                    <a:lstStyle/>
                    <a:p>
                      <a:r>
                        <a:rPr lang="de-CH" dirty="0" smtClean="0"/>
                        <a:t>2010</a:t>
                      </a:r>
                      <a:endParaRPr lang="de-CH" dirty="0"/>
                    </a:p>
                  </a:txBody>
                  <a:tcPr/>
                </a:tc>
                <a:tc>
                  <a:txBody>
                    <a:bodyPr/>
                    <a:lstStyle/>
                    <a:p>
                      <a:r>
                        <a:rPr lang="de-CH" dirty="0" smtClean="0"/>
                        <a:t>40</a:t>
                      </a:r>
                      <a:endParaRPr lang="de-CH" dirty="0"/>
                    </a:p>
                  </a:txBody>
                  <a:tcPr/>
                </a:tc>
                <a:tc>
                  <a:txBody>
                    <a:bodyPr/>
                    <a:lstStyle/>
                    <a:p>
                      <a:r>
                        <a:rPr lang="de-CH" dirty="0" smtClean="0"/>
                        <a:t>37</a:t>
                      </a:r>
                      <a:endParaRPr lang="de-CH" dirty="0"/>
                    </a:p>
                  </a:txBody>
                  <a:tcPr/>
                </a:tc>
                <a:tc>
                  <a:txBody>
                    <a:bodyPr/>
                    <a:lstStyle/>
                    <a:p>
                      <a:r>
                        <a:rPr lang="de-CH" dirty="0" smtClean="0"/>
                        <a:t>3</a:t>
                      </a:r>
                      <a:endParaRPr lang="de-CH" dirty="0"/>
                    </a:p>
                  </a:txBody>
                  <a:tcPr/>
                </a:tc>
                <a:tc>
                  <a:txBody>
                    <a:bodyPr/>
                    <a:lstStyle/>
                    <a:p>
                      <a:r>
                        <a:rPr lang="de-CH" dirty="0" smtClean="0"/>
                        <a:t>44.4</a:t>
                      </a:r>
                      <a:endParaRPr lang="de-CH" dirty="0"/>
                    </a:p>
                  </a:txBody>
                  <a:tcPr/>
                </a:tc>
              </a:tr>
              <a:tr h="370840">
                <a:tc>
                  <a:txBody>
                    <a:bodyPr/>
                    <a:lstStyle/>
                    <a:p>
                      <a:r>
                        <a:rPr lang="de-CH" dirty="0" smtClean="0"/>
                        <a:t>2011</a:t>
                      </a:r>
                      <a:endParaRPr lang="de-CH" dirty="0"/>
                    </a:p>
                  </a:txBody>
                  <a:tcPr/>
                </a:tc>
                <a:tc>
                  <a:txBody>
                    <a:bodyPr/>
                    <a:lstStyle/>
                    <a:p>
                      <a:r>
                        <a:rPr lang="de-CH" dirty="0" smtClean="0"/>
                        <a:t>88</a:t>
                      </a:r>
                      <a:endParaRPr lang="de-CH" dirty="0"/>
                    </a:p>
                  </a:txBody>
                  <a:tcPr/>
                </a:tc>
                <a:tc>
                  <a:txBody>
                    <a:bodyPr/>
                    <a:lstStyle/>
                    <a:p>
                      <a:r>
                        <a:rPr lang="de-CH" dirty="0" smtClean="0"/>
                        <a:t>68</a:t>
                      </a:r>
                      <a:endParaRPr lang="de-CH" dirty="0"/>
                    </a:p>
                  </a:txBody>
                  <a:tcPr/>
                </a:tc>
                <a:tc>
                  <a:txBody>
                    <a:bodyPr/>
                    <a:lstStyle/>
                    <a:p>
                      <a:r>
                        <a:rPr lang="de-CH" dirty="0" smtClean="0"/>
                        <a:t>19</a:t>
                      </a:r>
                      <a:endParaRPr lang="de-CH" dirty="0"/>
                    </a:p>
                  </a:txBody>
                  <a:tcPr/>
                </a:tc>
                <a:tc>
                  <a:txBody>
                    <a:bodyPr/>
                    <a:lstStyle/>
                    <a:p>
                      <a:r>
                        <a:rPr lang="de-CH" dirty="0" smtClean="0"/>
                        <a:t>47.6</a:t>
                      </a:r>
                      <a:endParaRPr lang="de-CH" dirty="0"/>
                    </a:p>
                  </a:txBody>
                  <a:tcPr/>
                </a:tc>
              </a:tr>
              <a:tr h="370840">
                <a:tc>
                  <a:txBody>
                    <a:bodyPr/>
                    <a:lstStyle/>
                    <a:p>
                      <a:r>
                        <a:rPr lang="de-CH" dirty="0" smtClean="0"/>
                        <a:t>2012</a:t>
                      </a:r>
                      <a:endParaRPr lang="de-CH" dirty="0"/>
                    </a:p>
                  </a:txBody>
                  <a:tcPr/>
                </a:tc>
                <a:tc>
                  <a:txBody>
                    <a:bodyPr/>
                    <a:lstStyle/>
                    <a:p>
                      <a:r>
                        <a:rPr lang="de-CH" dirty="0" smtClean="0"/>
                        <a:t>93</a:t>
                      </a:r>
                      <a:endParaRPr lang="de-CH" dirty="0"/>
                    </a:p>
                  </a:txBody>
                  <a:tcPr/>
                </a:tc>
                <a:tc>
                  <a:txBody>
                    <a:bodyPr/>
                    <a:lstStyle/>
                    <a:p>
                      <a:r>
                        <a:rPr lang="de-CH" dirty="0" smtClean="0"/>
                        <a:t>73</a:t>
                      </a:r>
                      <a:endParaRPr lang="de-CH" dirty="0"/>
                    </a:p>
                  </a:txBody>
                  <a:tcPr/>
                </a:tc>
                <a:tc>
                  <a:txBody>
                    <a:bodyPr/>
                    <a:lstStyle/>
                    <a:p>
                      <a:r>
                        <a:rPr lang="de-CH" dirty="0" smtClean="0"/>
                        <a:t>19</a:t>
                      </a:r>
                      <a:endParaRPr lang="de-CH" dirty="0"/>
                    </a:p>
                  </a:txBody>
                  <a:tcPr/>
                </a:tc>
                <a:tc>
                  <a:txBody>
                    <a:bodyPr/>
                    <a:lstStyle/>
                    <a:p>
                      <a:r>
                        <a:rPr lang="de-CH" dirty="0" smtClean="0"/>
                        <a:t>40.7</a:t>
                      </a:r>
                      <a:endParaRPr lang="de-CH" dirty="0"/>
                    </a:p>
                  </a:txBody>
                  <a:tcPr/>
                </a:tc>
              </a:tr>
              <a:tr h="370840">
                <a:tc>
                  <a:txBody>
                    <a:bodyPr/>
                    <a:lstStyle/>
                    <a:p>
                      <a:r>
                        <a:rPr lang="de-CH" dirty="0" smtClean="0"/>
                        <a:t>2013</a:t>
                      </a:r>
                    </a:p>
                  </a:txBody>
                  <a:tcPr/>
                </a:tc>
                <a:tc>
                  <a:txBody>
                    <a:bodyPr/>
                    <a:lstStyle/>
                    <a:p>
                      <a:r>
                        <a:rPr lang="de-CH" dirty="0" smtClean="0"/>
                        <a:t>91</a:t>
                      </a:r>
                      <a:endParaRPr lang="de-CH" dirty="0"/>
                    </a:p>
                  </a:txBody>
                  <a:tcPr/>
                </a:tc>
                <a:tc>
                  <a:txBody>
                    <a:bodyPr/>
                    <a:lstStyle/>
                    <a:p>
                      <a:r>
                        <a:rPr lang="de-CH" dirty="0" smtClean="0"/>
                        <a:t>78</a:t>
                      </a:r>
                      <a:endParaRPr lang="de-CH" dirty="0"/>
                    </a:p>
                  </a:txBody>
                  <a:tcPr/>
                </a:tc>
                <a:tc>
                  <a:txBody>
                    <a:bodyPr/>
                    <a:lstStyle/>
                    <a:p>
                      <a:r>
                        <a:rPr lang="de-CH" dirty="0" smtClean="0"/>
                        <a:t>11</a:t>
                      </a:r>
                      <a:endParaRPr lang="de-CH" dirty="0"/>
                    </a:p>
                  </a:txBody>
                  <a:tcPr/>
                </a:tc>
                <a:tc>
                  <a:txBody>
                    <a:bodyPr/>
                    <a:lstStyle/>
                    <a:p>
                      <a:r>
                        <a:rPr lang="de-CH" dirty="0" smtClean="0"/>
                        <a:t>43.7</a:t>
                      </a:r>
                      <a:endParaRPr lang="de-CH" dirty="0"/>
                    </a:p>
                  </a:txBody>
                  <a:tcPr/>
                </a:tc>
              </a:tr>
              <a:tr h="370840">
                <a:tc>
                  <a:txBody>
                    <a:bodyPr/>
                    <a:lstStyle/>
                    <a:p>
                      <a:r>
                        <a:rPr lang="de-CH" dirty="0" smtClean="0"/>
                        <a:t>2014</a:t>
                      </a:r>
                      <a:endParaRPr lang="de-CH" dirty="0"/>
                    </a:p>
                  </a:txBody>
                  <a:tcPr/>
                </a:tc>
                <a:tc>
                  <a:txBody>
                    <a:bodyPr/>
                    <a:lstStyle/>
                    <a:p>
                      <a:r>
                        <a:rPr lang="de-CH" dirty="0" smtClean="0"/>
                        <a:t>79</a:t>
                      </a:r>
                      <a:endParaRPr lang="de-CH" dirty="0"/>
                    </a:p>
                  </a:txBody>
                  <a:tcPr/>
                </a:tc>
                <a:tc>
                  <a:txBody>
                    <a:bodyPr/>
                    <a:lstStyle/>
                    <a:p>
                      <a:r>
                        <a:rPr lang="de-CH" dirty="0" smtClean="0"/>
                        <a:t>72</a:t>
                      </a:r>
                      <a:endParaRPr lang="de-CH" dirty="0"/>
                    </a:p>
                  </a:txBody>
                  <a:tcPr/>
                </a:tc>
                <a:tc>
                  <a:txBody>
                    <a:bodyPr/>
                    <a:lstStyle/>
                    <a:p>
                      <a:r>
                        <a:rPr lang="de-CH" dirty="0" smtClean="0"/>
                        <a:t>5</a:t>
                      </a:r>
                      <a:endParaRPr lang="de-CH" dirty="0"/>
                    </a:p>
                  </a:txBody>
                  <a:tcPr/>
                </a:tc>
                <a:tc>
                  <a:txBody>
                    <a:bodyPr/>
                    <a:lstStyle/>
                    <a:p>
                      <a:r>
                        <a:rPr lang="de-CH" dirty="0" smtClean="0"/>
                        <a:t>45.3</a:t>
                      </a:r>
                      <a:endParaRPr lang="de-CH" dirty="0"/>
                    </a:p>
                  </a:txBody>
                  <a:tcPr/>
                </a:tc>
              </a:tr>
              <a:tr h="370840">
                <a:tc>
                  <a:txBody>
                    <a:bodyPr/>
                    <a:lstStyle/>
                    <a:p>
                      <a:r>
                        <a:rPr lang="de-CH" dirty="0" smtClean="0"/>
                        <a:t>2015</a:t>
                      </a:r>
                      <a:endParaRPr lang="de-CH" dirty="0"/>
                    </a:p>
                  </a:txBody>
                  <a:tcPr/>
                </a:tc>
                <a:tc>
                  <a:txBody>
                    <a:bodyPr/>
                    <a:lstStyle/>
                    <a:p>
                      <a:r>
                        <a:rPr lang="de-CH" dirty="0" smtClean="0"/>
                        <a:t>98</a:t>
                      </a:r>
                      <a:endParaRPr lang="de-CH" dirty="0"/>
                    </a:p>
                  </a:txBody>
                  <a:tcPr/>
                </a:tc>
                <a:tc>
                  <a:txBody>
                    <a:bodyPr/>
                    <a:lstStyle/>
                    <a:p>
                      <a:r>
                        <a:rPr lang="de-CH" dirty="0" smtClean="0"/>
                        <a:t>86</a:t>
                      </a:r>
                      <a:endParaRPr lang="de-CH" dirty="0"/>
                    </a:p>
                  </a:txBody>
                  <a:tcPr/>
                </a:tc>
                <a:tc>
                  <a:txBody>
                    <a:bodyPr/>
                    <a:lstStyle/>
                    <a:p>
                      <a:r>
                        <a:rPr lang="de-CH" dirty="0" smtClean="0"/>
                        <a:t>12</a:t>
                      </a:r>
                      <a:endParaRPr lang="de-CH" dirty="0"/>
                    </a:p>
                  </a:txBody>
                  <a:tcPr/>
                </a:tc>
                <a:tc>
                  <a:txBody>
                    <a:bodyPr/>
                    <a:lstStyle/>
                    <a:p>
                      <a:r>
                        <a:rPr lang="de-CH" dirty="0" smtClean="0"/>
                        <a:t>44.1</a:t>
                      </a:r>
                      <a:endParaRPr lang="de-CH" dirty="0"/>
                    </a:p>
                  </a:txBody>
                  <a:tcPr/>
                </a:tc>
              </a:tr>
              <a:tr h="370840">
                <a:tc>
                  <a:txBody>
                    <a:bodyPr/>
                    <a:lstStyle/>
                    <a:p>
                      <a:r>
                        <a:rPr lang="de-CH" b="1" dirty="0" smtClean="0"/>
                        <a:t>TOTAL</a:t>
                      </a:r>
                      <a:endParaRPr lang="de-CH" b="1" dirty="0"/>
                    </a:p>
                  </a:txBody>
                  <a:tcPr/>
                </a:tc>
                <a:tc>
                  <a:txBody>
                    <a:bodyPr/>
                    <a:lstStyle/>
                    <a:p>
                      <a:r>
                        <a:rPr lang="de-CH" b="1" dirty="0" smtClean="0"/>
                        <a:t>539</a:t>
                      </a:r>
                      <a:endParaRPr lang="de-CH" b="1" dirty="0"/>
                    </a:p>
                  </a:txBody>
                  <a:tcPr/>
                </a:tc>
                <a:tc>
                  <a:txBody>
                    <a:bodyPr/>
                    <a:lstStyle/>
                    <a:p>
                      <a:r>
                        <a:rPr lang="de-CH" b="1" dirty="0" smtClean="0"/>
                        <a:t>463</a:t>
                      </a:r>
                      <a:endParaRPr lang="de-CH" b="1" dirty="0"/>
                    </a:p>
                  </a:txBody>
                  <a:tcPr/>
                </a:tc>
                <a:tc>
                  <a:txBody>
                    <a:bodyPr/>
                    <a:lstStyle/>
                    <a:p>
                      <a:r>
                        <a:rPr lang="de-CH" b="1" dirty="0" smtClean="0"/>
                        <a:t>70</a:t>
                      </a:r>
                      <a:endParaRPr lang="de-CH" b="1" dirty="0"/>
                    </a:p>
                  </a:txBody>
                  <a:tcPr/>
                </a:tc>
                <a:tc>
                  <a:txBody>
                    <a:bodyPr/>
                    <a:lstStyle/>
                    <a:p>
                      <a:r>
                        <a:rPr lang="de-CH" b="1" dirty="0" smtClean="0"/>
                        <a:t>46.4</a:t>
                      </a:r>
                      <a:endParaRPr lang="de-CH" b="1" dirty="0"/>
                    </a:p>
                  </a:txBody>
                  <a:tcPr/>
                </a:tc>
              </a:tr>
            </a:tbl>
          </a:graphicData>
        </a:graphic>
      </p:graphicFrame>
      <p:sp>
        <p:nvSpPr>
          <p:cNvPr id="2" name="Fußzeilenplatzhalter 1"/>
          <p:cNvSpPr>
            <a:spLocks noGrp="1"/>
          </p:cNvSpPr>
          <p:nvPr>
            <p:ph type="ftr" sz="quarter" idx="11"/>
          </p:nvPr>
        </p:nvSpPr>
        <p:spPr/>
        <p:txBody>
          <a:bodyPr/>
          <a:lstStyle/>
          <a:p>
            <a:r>
              <a:rPr lang="de-DE" smtClean="0"/>
              <a:t>| Anlass | Thema | Vorname Name | Datum</a:t>
            </a:r>
            <a:endParaRPr lang="de-DE"/>
          </a:p>
        </p:txBody>
      </p:sp>
    </p:spTree>
    <p:extLst>
      <p:ext uri="{BB962C8B-B14F-4D97-AF65-F5344CB8AC3E}">
        <p14:creationId xmlns:p14="http://schemas.microsoft.com/office/powerpoint/2010/main" val="2053671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Begleitmassnahmen</a:t>
            </a:r>
            <a:endParaRPr lang="de-CH" dirty="0"/>
          </a:p>
        </p:txBody>
      </p:sp>
      <p:sp>
        <p:nvSpPr>
          <p:cNvPr id="6" name="Textplatzhalter 5"/>
          <p:cNvSpPr>
            <a:spLocks noGrp="1"/>
          </p:cNvSpPr>
          <p:nvPr>
            <p:ph type="body" idx="1"/>
          </p:nvPr>
        </p:nvSpPr>
        <p:spPr/>
        <p:txBody>
          <a:bodyPr/>
          <a:lstStyle/>
          <a:p>
            <a:r>
              <a:rPr lang="de-CH" dirty="0" smtClean="0"/>
              <a:t>Machbarkeitsstudie</a:t>
            </a:r>
          </a:p>
          <a:p>
            <a:r>
              <a:rPr lang="de-CH" dirty="0" smtClean="0"/>
              <a:t>Evaluation</a:t>
            </a: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7" name="Textfeld 6"/>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66770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pPr algn="l"/>
            <a:r>
              <a:rPr lang="de-CH" b="1" dirty="0" smtClean="0"/>
              <a:t>Machbarkeitsstudie</a:t>
            </a:r>
            <a:endParaRPr lang="de-CH" b="1" dirty="0"/>
          </a:p>
        </p:txBody>
      </p:sp>
      <p:sp>
        <p:nvSpPr>
          <p:cNvPr id="6" name="Inhaltsplatzhalter 5"/>
          <p:cNvSpPr>
            <a:spLocks noGrp="1"/>
          </p:cNvSpPr>
          <p:nvPr>
            <p:ph idx="1"/>
          </p:nvPr>
        </p:nvSpPr>
        <p:spPr/>
        <p:txBody>
          <a:bodyPr/>
          <a:lstStyle/>
          <a:p>
            <a:pPr marL="0" indent="0">
              <a:buNone/>
            </a:pPr>
            <a:endParaRPr lang="de-CH" b="1" dirty="0" smtClean="0"/>
          </a:p>
          <a:p>
            <a:pPr marL="0" indent="0">
              <a:buNone/>
            </a:pPr>
            <a:r>
              <a:rPr lang="de-CH" b="1" dirty="0" smtClean="0"/>
              <a:t>Bedarfsabklärung 2006</a:t>
            </a:r>
            <a:endParaRPr lang="de-CH" dirty="0" smtClean="0"/>
          </a:p>
          <a:p>
            <a:pPr marL="0" indent="0">
              <a:buNone/>
            </a:pPr>
            <a:r>
              <a:rPr lang="de-CH" dirty="0" smtClean="0"/>
              <a:t>Machbarkeitsstudie </a:t>
            </a:r>
            <a:r>
              <a:rPr lang="de-CH" dirty="0"/>
              <a:t>mit Umfrage </a:t>
            </a:r>
            <a:r>
              <a:rPr lang="de-CH" dirty="0" smtClean="0"/>
              <a:t>Wichtigkeit </a:t>
            </a:r>
            <a:r>
              <a:rPr lang="de-CH" dirty="0"/>
              <a:t>einer Hilfestellung für Ärztinnen und Ärzte</a:t>
            </a:r>
          </a:p>
          <a:p>
            <a:pPr marL="0" indent="0">
              <a:buNone/>
            </a:pP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7" name="Textfeld 6"/>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440387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Rücklauf Online-Umfrage</a:t>
            </a:r>
            <a:endParaRPr lang="de-CH" b="1"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9266" y="1773238"/>
            <a:ext cx="6585467"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4090921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Ergebnisse der Umfrage I</a:t>
            </a:r>
            <a:endParaRPr lang="de-CH" b="1" dirty="0"/>
          </a:p>
        </p:txBody>
      </p:sp>
      <p:sp>
        <p:nvSpPr>
          <p:cNvPr id="3" name="Inhaltsplatzhalter 2"/>
          <p:cNvSpPr>
            <a:spLocks noGrp="1"/>
          </p:cNvSpPr>
          <p:nvPr>
            <p:ph idx="1"/>
          </p:nvPr>
        </p:nvSpPr>
        <p:spPr/>
        <p:txBody>
          <a:bodyPr/>
          <a:lstStyle/>
          <a:p>
            <a:pPr>
              <a:lnSpc>
                <a:spcPts val="2500"/>
              </a:lnSpc>
              <a:buNone/>
              <a:tabLst>
                <a:tab pos="6551613" algn="l"/>
              </a:tabLst>
            </a:pPr>
            <a:r>
              <a:rPr lang="de-CH" sz="1800" dirty="0"/>
              <a:t>Eher wichtig bis sehr wichtig (N = 3347):</a:t>
            </a:r>
          </a:p>
          <a:p>
            <a:pPr marL="285750" indent="-285750">
              <a:lnSpc>
                <a:spcPts val="2500"/>
              </a:lnSpc>
              <a:tabLst>
                <a:tab pos="6551613" algn="l"/>
              </a:tabLst>
            </a:pPr>
            <a:r>
              <a:rPr lang="de-CH" sz="1800" dirty="0">
                <a:solidFill>
                  <a:srgbClr val="FF3300"/>
                </a:solidFill>
              </a:rPr>
              <a:t>Unverbindliche Beratung für Ärztinnen und Ärzte		</a:t>
            </a:r>
            <a:r>
              <a:rPr lang="de-CH" sz="1800" b="1" dirty="0"/>
              <a:t>92%</a:t>
            </a:r>
          </a:p>
          <a:p>
            <a:pPr marL="285750" indent="-285750">
              <a:lnSpc>
                <a:spcPts val="2500"/>
              </a:lnSpc>
              <a:tabLst>
                <a:tab pos="6551613" algn="l"/>
              </a:tabLst>
            </a:pPr>
            <a:r>
              <a:rPr lang="de-CH" sz="1800" dirty="0">
                <a:solidFill>
                  <a:srgbClr val="FF3300"/>
                </a:solidFill>
              </a:rPr>
              <a:t>Coaching für Ärztinnen und Ärzte		</a:t>
            </a:r>
            <a:r>
              <a:rPr lang="de-CH" sz="1800" b="1" dirty="0"/>
              <a:t>91%</a:t>
            </a:r>
          </a:p>
          <a:p>
            <a:pPr marL="285750" indent="-285750">
              <a:lnSpc>
                <a:spcPts val="2500"/>
              </a:lnSpc>
              <a:tabLst>
                <a:tab pos="6551613" algn="l"/>
              </a:tabLst>
            </a:pPr>
            <a:r>
              <a:rPr lang="de-CH" sz="1800" dirty="0">
                <a:solidFill>
                  <a:srgbClr val="FF3300"/>
                </a:solidFill>
              </a:rPr>
              <a:t>Weitervermittlung von Ärztinnen und Ärzten 		</a:t>
            </a:r>
            <a:r>
              <a:rPr lang="de-CH" sz="1800" b="1" dirty="0"/>
              <a:t>80%</a:t>
            </a:r>
          </a:p>
          <a:p>
            <a:pPr marL="285750" indent="-285750">
              <a:lnSpc>
                <a:spcPts val="2500"/>
              </a:lnSpc>
              <a:tabLst>
                <a:tab pos="6551613" algn="l"/>
              </a:tabLst>
            </a:pPr>
            <a:r>
              <a:rPr lang="de-CH" sz="1800" dirty="0"/>
              <a:t>Überprüfung von Ärztinnen und Ärzten bei konkreten Hinweisen	</a:t>
            </a:r>
            <a:r>
              <a:rPr lang="de-CH" sz="1800" dirty="0" smtClean="0"/>
              <a:t>	71</a:t>
            </a:r>
            <a:r>
              <a:rPr lang="de-CH" sz="1800" dirty="0"/>
              <a:t>%</a:t>
            </a:r>
          </a:p>
          <a:p>
            <a:pPr marL="285750" indent="-285750">
              <a:lnSpc>
                <a:spcPts val="2500"/>
              </a:lnSpc>
              <a:tabLst>
                <a:tab pos="6551613" algn="l"/>
              </a:tabLst>
            </a:pPr>
            <a:r>
              <a:rPr lang="de-CH" sz="1800" dirty="0"/>
              <a:t>Einleitung von Massnahmen 		67%</a:t>
            </a:r>
          </a:p>
          <a:p>
            <a:pPr marL="285750" indent="-285750">
              <a:lnSpc>
                <a:spcPts val="2500"/>
              </a:lnSpc>
              <a:tabLst>
                <a:tab pos="6551613" algn="l"/>
              </a:tabLst>
            </a:pPr>
            <a:r>
              <a:rPr lang="de-CH" sz="1800" dirty="0"/>
              <a:t>Vermittlung von Unterstützungsangeboten für Patienten/innen </a:t>
            </a:r>
          </a:p>
          <a:p>
            <a:pPr marL="815975" lvl="1">
              <a:lnSpc>
                <a:spcPts val="2500"/>
              </a:lnSpc>
              <a:buFont typeface="Arial" pitchFamily="34" charset="0"/>
              <a:buChar char="•"/>
              <a:tabLst>
                <a:tab pos="6551613" algn="l"/>
              </a:tabLst>
            </a:pPr>
            <a:r>
              <a:rPr lang="de-CH" sz="1800" dirty="0"/>
              <a:t>und Mitarbeitern/innen</a:t>
            </a:r>
            <a:r>
              <a:rPr lang="de-CH" sz="1600" dirty="0"/>
              <a:t> 		59%</a:t>
            </a:r>
          </a:p>
          <a:p>
            <a:pPr marL="285750" indent="-285750">
              <a:lnSpc>
                <a:spcPts val="2500"/>
              </a:lnSpc>
              <a:tabLst>
                <a:tab pos="6551613" algn="l"/>
              </a:tabLst>
            </a:pPr>
            <a:r>
              <a:rPr lang="de-CH" sz="1800" dirty="0"/>
              <a:t>Weitervermittlung von Patienten/innen und Mitarbeitern/innen 	</a:t>
            </a:r>
            <a:r>
              <a:rPr lang="de-CH" sz="1800" dirty="0" smtClean="0"/>
              <a:t>	56</a:t>
            </a:r>
            <a:r>
              <a:rPr lang="de-CH" sz="1800" dirty="0"/>
              <a:t>%</a:t>
            </a:r>
          </a:p>
          <a:p>
            <a:pPr marL="285750" indent="-285750">
              <a:lnSpc>
                <a:spcPts val="2500"/>
              </a:lnSpc>
              <a:tabLst>
                <a:tab pos="6551613" algn="l"/>
              </a:tabLst>
            </a:pPr>
            <a:r>
              <a:rPr lang="de-CH" sz="1800" dirty="0"/>
              <a:t>Kontaktstelle für Patienten/innen und Mitarbeitern/innen 		59%</a:t>
            </a:r>
          </a:p>
          <a:p>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185927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Ergebnisse der Umfrage II</a:t>
            </a:r>
            <a:endParaRPr lang="de-CH" b="1" dirty="0"/>
          </a:p>
        </p:txBody>
      </p:sp>
      <p:sp>
        <p:nvSpPr>
          <p:cNvPr id="3" name="Inhaltsplatzhalter 2"/>
          <p:cNvSpPr>
            <a:spLocks noGrp="1"/>
          </p:cNvSpPr>
          <p:nvPr>
            <p:ph idx="1"/>
          </p:nvPr>
        </p:nvSpPr>
        <p:spPr/>
        <p:txBody>
          <a:bodyPr>
            <a:normAutofit fontScale="92500" lnSpcReduction="20000"/>
          </a:bodyPr>
          <a:lstStyle/>
          <a:p>
            <a:pPr>
              <a:buNone/>
              <a:tabLst>
                <a:tab pos="2954338" algn="l"/>
                <a:tab pos="6008688" algn="l"/>
              </a:tabLst>
            </a:pPr>
            <a:r>
              <a:rPr lang="de-CH" dirty="0"/>
              <a:t>Bedarf von ReMed		N = 3091</a:t>
            </a:r>
          </a:p>
          <a:p>
            <a:pPr>
              <a:buNone/>
              <a:tabLst>
                <a:tab pos="2954338" algn="l"/>
                <a:tab pos="6008688" algn="l"/>
              </a:tabLst>
            </a:pPr>
            <a:endParaRPr lang="de-CH" dirty="0"/>
          </a:p>
          <a:p>
            <a:pPr>
              <a:tabLst>
                <a:tab pos="2954338" algn="l"/>
                <a:tab pos="6008688" algn="l"/>
              </a:tabLst>
            </a:pPr>
            <a:r>
              <a:rPr lang="de-CH" dirty="0"/>
              <a:t>Eher gross	44%	= 56 %</a:t>
            </a:r>
          </a:p>
          <a:p>
            <a:pPr>
              <a:tabLst>
                <a:tab pos="2954338" algn="l"/>
                <a:tab pos="6008688" algn="l"/>
              </a:tabLst>
            </a:pPr>
            <a:r>
              <a:rPr lang="de-CH" dirty="0"/>
              <a:t>Sehr gross	12%</a:t>
            </a:r>
          </a:p>
          <a:p>
            <a:pPr>
              <a:tabLst>
                <a:tab pos="2954338" algn="l"/>
                <a:tab pos="6008688" algn="l"/>
              </a:tabLst>
            </a:pPr>
            <a:endParaRPr lang="de-CH" dirty="0"/>
          </a:p>
          <a:p>
            <a:pPr>
              <a:tabLst>
                <a:tab pos="2954338" algn="l"/>
                <a:tab pos="6008688" algn="l"/>
              </a:tabLst>
            </a:pPr>
            <a:r>
              <a:rPr lang="de-CH" dirty="0"/>
              <a:t>Weiss nicht	07%</a:t>
            </a:r>
          </a:p>
          <a:p>
            <a:pPr>
              <a:tabLst>
                <a:tab pos="2954338" algn="l"/>
                <a:tab pos="6008688" algn="l"/>
              </a:tabLst>
            </a:pPr>
            <a:endParaRPr lang="de-CH" dirty="0"/>
          </a:p>
          <a:p>
            <a:pPr>
              <a:tabLst>
                <a:tab pos="2954338" algn="l"/>
                <a:tab pos="6008688" algn="l"/>
              </a:tabLst>
            </a:pPr>
            <a:r>
              <a:rPr lang="de-CH" dirty="0"/>
              <a:t>Eher klein	33%	= 37 %	</a:t>
            </a:r>
          </a:p>
          <a:p>
            <a:pPr>
              <a:tabLst>
                <a:tab pos="2954338" algn="l"/>
                <a:tab pos="6008688" algn="l"/>
              </a:tabLst>
            </a:pPr>
            <a:r>
              <a:rPr lang="de-CH" dirty="0"/>
              <a:t>Sehr klein	4%	</a:t>
            </a:r>
          </a:p>
          <a:p>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4273598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Onlinebefragung - Beispielfrage</a:t>
            </a:r>
            <a:endParaRPr lang="de-CH" b="1" dirty="0"/>
          </a:p>
        </p:txBody>
      </p:sp>
      <p:sp>
        <p:nvSpPr>
          <p:cNvPr id="3" name="Inhaltsplatzhalter 2"/>
          <p:cNvSpPr>
            <a:spLocks noGrp="1"/>
          </p:cNvSpPr>
          <p:nvPr>
            <p:ph idx="1"/>
          </p:nvPr>
        </p:nvSpPr>
        <p:spPr>
          <a:xfrm>
            <a:off x="457200" y="1556792"/>
            <a:ext cx="8229600" cy="4752528"/>
          </a:xfrm>
        </p:spPr>
        <p:txBody>
          <a:bodyPr>
            <a:noAutofit/>
          </a:bodyPr>
          <a:lstStyle/>
          <a:p>
            <a:pPr>
              <a:buNone/>
            </a:pPr>
            <a:r>
              <a:rPr lang="de-CH" sz="1600" i="1" dirty="0"/>
              <a:t>Im Folgenden finden Sie eine Liste mit möglichen Aufgaben, die ein solches Unterstützungs-</a:t>
            </a:r>
          </a:p>
          <a:p>
            <a:pPr>
              <a:buNone/>
            </a:pPr>
            <a:r>
              <a:rPr lang="de-CH" sz="1600" i="1" dirty="0" err="1"/>
              <a:t>netzwerk</a:t>
            </a:r>
            <a:r>
              <a:rPr lang="de-CH" sz="1600" i="1" dirty="0"/>
              <a:t> wahrnehmen kann. (Skala 1 – 4 Wichtigkeit)</a:t>
            </a:r>
            <a:endParaRPr lang="de-CH" sz="1600" dirty="0"/>
          </a:p>
          <a:p>
            <a:pPr marL="285750" indent="-285750"/>
            <a:r>
              <a:rPr lang="de-CH" sz="1600" dirty="0"/>
              <a:t>unverbindliche Beratung für Ärztinnen und Ärzte in schwierigen beruflich-persönlichen Situationen </a:t>
            </a:r>
          </a:p>
          <a:p>
            <a:pPr marL="285750" indent="-285750"/>
            <a:r>
              <a:rPr lang="de-CH" sz="1600" dirty="0"/>
              <a:t>Kontaktstelle für </a:t>
            </a:r>
            <a:r>
              <a:rPr lang="de-CH" sz="1600" dirty="0" err="1"/>
              <a:t>PatientInnen</a:t>
            </a:r>
            <a:r>
              <a:rPr lang="de-CH" sz="1600" dirty="0"/>
              <a:t> und </a:t>
            </a:r>
            <a:r>
              <a:rPr lang="de-CH" sz="1600" dirty="0" err="1"/>
              <a:t>MitarbeiterInnen</a:t>
            </a:r>
            <a:r>
              <a:rPr lang="de-CH" sz="1600" dirty="0"/>
              <a:t> von betroffenen Ärztinnen/Ärzten</a:t>
            </a:r>
          </a:p>
          <a:p>
            <a:pPr marL="285750" indent="-285750"/>
            <a:r>
              <a:rPr lang="de-CH" sz="1600" dirty="0"/>
              <a:t>Unterstützung (</a:t>
            </a:r>
            <a:r>
              <a:rPr lang="de-CH" sz="1600" dirty="0" err="1"/>
              <a:t>Coachung</a:t>
            </a:r>
            <a:r>
              <a:rPr lang="de-CH" sz="1600" dirty="0"/>
              <a:t>) für Ärztinnen und Ärzte in schwierigen beruflich-persönlichen Situationen </a:t>
            </a:r>
          </a:p>
          <a:p>
            <a:pPr marL="285750" indent="-285750"/>
            <a:r>
              <a:rPr lang="de-CH" sz="1600" dirty="0"/>
              <a:t>Vermittlung von Unterstützungsangeboten für </a:t>
            </a:r>
            <a:r>
              <a:rPr lang="de-CH" sz="1600" dirty="0" err="1"/>
              <a:t>PatientInnen</a:t>
            </a:r>
            <a:r>
              <a:rPr lang="de-CH" sz="1600" dirty="0"/>
              <a:t> und </a:t>
            </a:r>
            <a:r>
              <a:rPr lang="de-CH" sz="1600" dirty="0" err="1"/>
              <a:t>MitarbeiterInnen</a:t>
            </a:r>
            <a:r>
              <a:rPr lang="de-CH" sz="1600" dirty="0"/>
              <a:t> von betroffenen Ärztinnen/Ärzten</a:t>
            </a:r>
          </a:p>
          <a:p>
            <a:pPr marL="285750" indent="-285750"/>
            <a:r>
              <a:rPr lang="de-CH" sz="1600" dirty="0"/>
              <a:t>Weitervermittlung von Ärztinnen und Ärzten in schwierigen beruflich-persönlichen Situationen an </a:t>
            </a:r>
            <a:r>
              <a:rPr lang="de-CH" sz="1600" dirty="0" err="1"/>
              <a:t>FachkollegInnen</a:t>
            </a:r>
            <a:r>
              <a:rPr lang="de-CH" sz="1600" dirty="0"/>
              <a:t> und </a:t>
            </a:r>
            <a:r>
              <a:rPr lang="de-CH" sz="1600" dirty="0" err="1"/>
              <a:t>SpezialistInnen</a:t>
            </a:r>
            <a:endParaRPr lang="de-CH" sz="1600" dirty="0"/>
          </a:p>
          <a:p>
            <a:pPr marL="285750" indent="-285750"/>
            <a:r>
              <a:rPr lang="de-CH" sz="1600" dirty="0"/>
              <a:t>Weitervermittlung von </a:t>
            </a:r>
            <a:r>
              <a:rPr lang="de-CH" sz="1600" dirty="0" err="1"/>
              <a:t>PatientInnen</a:t>
            </a:r>
            <a:r>
              <a:rPr lang="de-CH" sz="1600" dirty="0"/>
              <a:t> und </a:t>
            </a:r>
            <a:r>
              <a:rPr lang="de-CH" sz="1600" dirty="0" err="1"/>
              <a:t>MitarbeiterInnen</a:t>
            </a:r>
            <a:r>
              <a:rPr lang="de-CH" sz="1600" dirty="0"/>
              <a:t> von betroffenen Ärztinnen/Ärzten an geeignete Fachstellen</a:t>
            </a:r>
          </a:p>
          <a:p>
            <a:pPr marL="285750" indent="-285750"/>
            <a:r>
              <a:rPr lang="de-CH" sz="1600" dirty="0"/>
              <a:t>Überprüfung von Ärztinnen und Ärzten bei Vorliegen von konkreten Hinweisen auf eine Einschränkung der fachlichen Kompetenz</a:t>
            </a:r>
          </a:p>
          <a:p>
            <a:pPr marL="285750" indent="-285750"/>
            <a:r>
              <a:rPr lang="de-CH" sz="1600" dirty="0"/>
              <a:t>Einleitung von Massnahmen, falls Beratung und Unterstützung nicht erfolgreich sind</a:t>
            </a:r>
          </a:p>
          <a:p>
            <a:endParaRPr lang="de-CH" sz="1600"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1678585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Evaluation 2015 -2016</a:t>
            </a:r>
            <a:endParaRPr lang="de-CH" b="1" dirty="0"/>
          </a:p>
        </p:txBody>
      </p:sp>
      <p:sp>
        <p:nvSpPr>
          <p:cNvPr id="3" name="Inhaltsplatzhalter 2"/>
          <p:cNvSpPr>
            <a:spLocks noGrp="1"/>
          </p:cNvSpPr>
          <p:nvPr>
            <p:ph idx="1"/>
          </p:nvPr>
        </p:nvSpPr>
        <p:spPr/>
        <p:txBody>
          <a:bodyPr/>
          <a:lstStyle/>
          <a:p>
            <a:pPr marL="0" indent="0">
              <a:buNone/>
            </a:pPr>
            <a:endParaRPr lang="de-CH" dirty="0" smtClean="0"/>
          </a:p>
          <a:p>
            <a:pPr marL="0" indent="0">
              <a:buNone/>
            </a:pPr>
            <a:r>
              <a:rPr lang="de-CH" dirty="0" smtClean="0"/>
              <a:t>Untersuchung des Programmes ReMed auf seine Effizienz, Effektivität, Relevanz und Adäquanz – mit darauf basierenden Schlussfolgerungen und Empfehlungen</a:t>
            </a:r>
          </a:p>
          <a:p>
            <a:pPr marL="0" indent="0">
              <a:buNone/>
            </a:pP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61925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 Anlass | Thema | Vorname Name | Datum</a:t>
            </a:r>
            <a:endParaRPr lang="de-DE"/>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6" t="7635" r="2477" b="2941"/>
          <a:stretch/>
        </p:blipFill>
        <p:spPr bwMode="auto">
          <a:xfrm>
            <a:off x="17837" y="1019169"/>
            <a:ext cx="8928858" cy="470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591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Ausgangslage</a:t>
            </a:r>
            <a:endParaRPr lang="de-CH" b="1" dirty="0"/>
          </a:p>
        </p:txBody>
      </p:sp>
      <p:sp>
        <p:nvSpPr>
          <p:cNvPr id="3" name="Inhaltsplatzhalter 2"/>
          <p:cNvSpPr>
            <a:spLocks noGrp="1"/>
          </p:cNvSpPr>
          <p:nvPr>
            <p:ph idx="1"/>
          </p:nvPr>
        </p:nvSpPr>
        <p:spPr/>
        <p:txBody>
          <a:bodyPr>
            <a:normAutofit fontScale="92500" lnSpcReduction="10000"/>
          </a:bodyPr>
          <a:lstStyle/>
          <a:p>
            <a:pPr marL="0" indent="0">
              <a:buNone/>
            </a:pPr>
            <a:r>
              <a:rPr lang="de-DE" sz="2400" dirty="0" smtClean="0"/>
              <a:t>Ärztinnen </a:t>
            </a:r>
            <a:r>
              <a:rPr lang="de-DE" sz="2400" dirty="0"/>
              <a:t>und Ärzte arbeiten nach besten Kräften für die Erhaltung und Wiederherstellung der Gesundheit ihrer Patientinnen und Patienten. </a:t>
            </a:r>
            <a:endParaRPr lang="de-DE" sz="2400" dirty="0" smtClean="0"/>
          </a:p>
          <a:p>
            <a:pPr marL="0" indent="0">
              <a:buNone/>
            </a:pPr>
            <a:endParaRPr lang="de-DE" sz="2400" dirty="0"/>
          </a:p>
          <a:p>
            <a:pPr marL="0" indent="0">
              <a:buNone/>
            </a:pPr>
            <a:r>
              <a:rPr lang="de-DE" sz="2400" dirty="0"/>
              <a:t>Die </a:t>
            </a:r>
            <a:r>
              <a:rPr lang="de-DE" sz="2400" i="1" dirty="0"/>
              <a:t>eigene Gesundheit </a:t>
            </a:r>
            <a:r>
              <a:rPr lang="de-DE" sz="2400" dirty="0"/>
              <a:t>sollte jedoch ein genauso zentrales Anliegen </a:t>
            </a:r>
            <a:r>
              <a:rPr lang="de-DE" sz="2400" dirty="0" smtClean="0"/>
              <a:t>sein. </a:t>
            </a:r>
            <a:r>
              <a:rPr lang="de-DE" sz="2400" dirty="0"/>
              <a:t>D</a:t>
            </a:r>
            <a:r>
              <a:rPr lang="de-DE" sz="2400" dirty="0" smtClean="0"/>
              <a:t>enn </a:t>
            </a:r>
            <a:r>
              <a:rPr lang="de-DE" sz="2400" dirty="0"/>
              <a:t>bedingt durch ihre Arbeitssituation sind Ärztinnen </a:t>
            </a:r>
            <a:r>
              <a:rPr lang="de-DE" sz="2400" dirty="0" smtClean="0"/>
              <a:t>und Ärzte besonderen </a:t>
            </a:r>
            <a:r>
              <a:rPr lang="de-DE" sz="2400" dirty="0"/>
              <a:t>Risikofaktoren ausgesetzt, welche </a:t>
            </a:r>
            <a:r>
              <a:rPr lang="de-DE" sz="2400" smtClean="0"/>
              <a:t>zu physischen </a:t>
            </a:r>
            <a:r>
              <a:rPr lang="de-DE" sz="2400" dirty="0" smtClean="0"/>
              <a:t>und </a:t>
            </a:r>
            <a:r>
              <a:rPr lang="de-DE" sz="2400" dirty="0"/>
              <a:t>psychischen Problemen führen können. </a:t>
            </a:r>
            <a:endParaRPr lang="de-DE" sz="2400" dirty="0" smtClean="0"/>
          </a:p>
          <a:p>
            <a:pPr marL="0" indent="0">
              <a:buNone/>
            </a:pPr>
            <a:endParaRPr lang="de-DE" sz="2400" dirty="0"/>
          </a:p>
          <a:p>
            <a:pPr marL="0" indent="0">
              <a:buNone/>
            </a:pPr>
            <a:r>
              <a:rPr lang="de-DE" sz="2400" dirty="0" smtClean="0"/>
              <a:t>Die </a:t>
            </a:r>
            <a:r>
              <a:rPr lang="de-DE" sz="2400" dirty="0"/>
              <a:t>Ärztin und der Arzt sind spezielle Patienten, denn sie sind sich </a:t>
            </a:r>
            <a:r>
              <a:rPr lang="de-DE" sz="2400" i="1" dirty="0"/>
              <a:t>nicht gewohnt</a:t>
            </a:r>
            <a:r>
              <a:rPr lang="de-DE" sz="2400" dirty="0"/>
              <a:t>, Hilfe in Anspruch zu nehmen. Meist sind sie versucht, ihre Diagnose selbst zu stellen und behandeln sich oftmals auch selbst</a:t>
            </a:r>
            <a:r>
              <a:rPr lang="de-DE" sz="2400" dirty="0" smtClean="0"/>
              <a:t>.</a:t>
            </a:r>
            <a:endParaRPr lang="de-CH" sz="2400"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492557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Methodisches Vorgehen</a:t>
            </a:r>
            <a:endParaRPr lang="de-CH" b="1" dirty="0"/>
          </a:p>
        </p:txBody>
      </p:sp>
      <p:sp>
        <p:nvSpPr>
          <p:cNvPr id="3" name="Inhaltsplatzhalter 2"/>
          <p:cNvSpPr>
            <a:spLocks noGrp="1"/>
          </p:cNvSpPr>
          <p:nvPr>
            <p:ph idx="1"/>
          </p:nvPr>
        </p:nvSpPr>
        <p:spPr/>
        <p:txBody>
          <a:bodyPr>
            <a:normAutofit fontScale="92500" lnSpcReduction="20000"/>
          </a:bodyPr>
          <a:lstStyle/>
          <a:p>
            <a:endParaRPr lang="de-CH" dirty="0"/>
          </a:p>
          <a:p>
            <a:r>
              <a:rPr lang="de-CH" dirty="0"/>
              <a:t>Leitfadengestützte Interviews mit der Projektleitung, dem Leitungsausschuss sowie einer Auswahl von Netzwerkmitgliedern von </a:t>
            </a:r>
            <a:r>
              <a:rPr lang="de-CH" dirty="0" smtClean="0"/>
              <a:t>ReMed</a:t>
            </a:r>
            <a:endParaRPr lang="de-CH" dirty="0"/>
          </a:p>
          <a:p>
            <a:r>
              <a:rPr lang="de-CH" dirty="0" smtClean="0"/>
              <a:t>Online-Befragung </a:t>
            </a:r>
            <a:r>
              <a:rPr lang="de-CH" dirty="0"/>
              <a:t>von </a:t>
            </a:r>
            <a:r>
              <a:rPr lang="de-CH" dirty="0" smtClean="0"/>
              <a:t>Ärzten und Ärztinnen</a:t>
            </a:r>
            <a:r>
              <a:rPr lang="de-CH" dirty="0"/>
              <a:t>, welche ReMed genutzt haben sowie einer repräsentativen Stichprobe von </a:t>
            </a:r>
            <a:r>
              <a:rPr lang="de-CH" dirty="0" smtClean="0"/>
              <a:t>FMH-Mitgliedern </a:t>
            </a:r>
            <a:endParaRPr lang="de-CH" dirty="0"/>
          </a:p>
          <a:p>
            <a:r>
              <a:rPr lang="de-CH" dirty="0" smtClean="0"/>
              <a:t>Analyse </a:t>
            </a:r>
            <a:r>
              <a:rPr lang="de-CH" dirty="0"/>
              <a:t>relevanter bestehender Dokumente und </a:t>
            </a:r>
            <a:r>
              <a:rPr lang="de-CH" dirty="0" smtClean="0"/>
              <a:t>Statistiken</a:t>
            </a:r>
            <a:endParaRPr lang="de-CH" dirty="0"/>
          </a:p>
          <a:p>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Tree>
    <p:extLst>
      <p:ext uri="{BB962C8B-B14F-4D97-AF65-F5344CB8AC3E}">
        <p14:creationId xmlns:p14="http://schemas.microsoft.com/office/powerpoint/2010/main" val="3600545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Befragung FMH Mitglieder I</a:t>
            </a:r>
            <a:endParaRPr lang="de-CH" b="1"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839" t="21292" r="12342" b="12542"/>
          <a:stretch/>
        </p:blipFill>
        <p:spPr bwMode="auto">
          <a:xfrm>
            <a:off x="311495" y="1700808"/>
            <a:ext cx="852574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803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Befragung FMH Mitglieder II</a:t>
            </a:r>
            <a:endParaRPr lang="de-CH" b="1"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386" t="21292" r="11869" b="25774"/>
          <a:stretch/>
        </p:blipFill>
        <p:spPr bwMode="auto">
          <a:xfrm>
            <a:off x="119681" y="1844824"/>
            <a:ext cx="877597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383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Ergebnisse I</a:t>
            </a:r>
            <a:endParaRPr lang="de-CH" b="1" dirty="0"/>
          </a:p>
        </p:txBody>
      </p:sp>
      <p:sp>
        <p:nvSpPr>
          <p:cNvPr id="3" name="Inhaltsplatzhalter 2"/>
          <p:cNvSpPr>
            <a:spLocks noGrp="1"/>
          </p:cNvSpPr>
          <p:nvPr>
            <p:ph idx="1"/>
          </p:nvPr>
        </p:nvSpPr>
        <p:spPr/>
        <p:txBody>
          <a:bodyPr>
            <a:normAutofit lnSpcReduction="10000"/>
          </a:bodyPr>
          <a:lstStyle/>
          <a:p>
            <a:pPr>
              <a:buFont typeface="Wingdings" panose="05000000000000000000" pitchFamily="2" charset="2"/>
              <a:buChar char="ü"/>
            </a:pPr>
            <a:r>
              <a:rPr lang="de-CH" dirty="0" smtClean="0"/>
              <a:t>Aufbau und Ablaufstruktur sind zufriedenstellend</a:t>
            </a:r>
          </a:p>
          <a:p>
            <a:pPr>
              <a:buFont typeface="Wingdings" panose="05000000000000000000" pitchFamily="2" charset="2"/>
              <a:buChar char="ü"/>
            </a:pPr>
            <a:r>
              <a:rPr lang="de-CH" dirty="0" smtClean="0"/>
              <a:t>Besetzung der Gremien ist adäquat, prüfenswert ist der Einbezug weiterer nicht medizinischer Fachpersonen</a:t>
            </a:r>
          </a:p>
          <a:p>
            <a:pPr>
              <a:buFont typeface="Wingdings" panose="05000000000000000000" pitchFamily="2" charset="2"/>
              <a:buChar char="ü"/>
            </a:pPr>
            <a:r>
              <a:rPr lang="de-CH" dirty="0" smtClean="0"/>
              <a:t>Wichtig sind regionale Vertretungen der Sprachregionen und beider Geschlechter</a:t>
            </a:r>
          </a:p>
          <a:p>
            <a:pPr>
              <a:buFont typeface="Wingdings" panose="05000000000000000000" pitchFamily="2" charset="2"/>
              <a:buChar char="ü"/>
            </a:pPr>
            <a:r>
              <a:rPr lang="de-CH" dirty="0" smtClean="0"/>
              <a:t>Effizienz könnte durch Optimierung interne Abläufe noch gesteigert werden</a:t>
            </a:r>
          </a:p>
          <a:p>
            <a:pPr>
              <a:buFont typeface="Wingdings" panose="05000000000000000000" pitchFamily="2" charset="2"/>
              <a:buChar char="ü"/>
            </a:pP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Tree>
    <p:extLst>
      <p:ext uri="{BB962C8B-B14F-4D97-AF65-F5344CB8AC3E}">
        <p14:creationId xmlns:p14="http://schemas.microsoft.com/office/powerpoint/2010/main" val="2641199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Ergebnisse II</a:t>
            </a:r>
            <a:endParaRPr lang="de-CH" b="1" dirty="0"/>
          </a:p>
        </p:txBody>
      </p:sp>
      <p:sp>
        <p:nvSpPr>
          <p:cNvPr id="3" name="Inhaltsplatzhalter 2"/>
          <p:cNvSpPr>
            <a:spLocks noGrp="1"/>
          </p:cNvSpPr>
          <p:nvPr>
            <p:ph idx="1"/>
          </p:nvPr>
        </p:nvSpPr>
        <p:spPr/>
        <p:txBody>
          <a:bodyPr>
            <a:normAutofit fontScale="92500" lnSpcReduction="10000"/>
          </a:bodyPr>
          <a:lstStyle/>
          <a:p>
            <a:pPr>
              <a:buFont typeface="Wingdings" panose="05000000000000000000" pitchFamily="2" charset="2"/>
              <a:buChar char="ü"/>
            </a:pPr>
            <a:r>
              <a:rPr lang="de-CH" dirty="0" smtClean="0"/>
              <a:t>Das Angebot ist bei rund 50% der FMH-Mitglieder bekannt</a:t>
            </a:r>
          </a:p>
          <a:p>
            <a:pPr>
              <a:buFont typeface="Wingdings" panose="05000000000000000000" pitchFamily="2" charset="2"/>
              <a:buChar char="ü"/>
            </a:pPr>
            <a:r>
              <a:rPr lang="de-CH" dirty="0" smtClean="0"/>
              <a:t>Das bekannteste Angebot ist die Erstberatung und Vernetzung</a:t>
            </a:r>
          </a:p>
          <a:p>
            <a:pPr>
              <a:buFont typeface="Wingdings" panose="05000000000000000000" pitchFamily="2" charset="2"/>
              <a:buChar char="ü"/>
            </a:pPr>
            <a:r>
              <a:rPr lang="de-CH" dirty="0" smtClean="0"/>
              <a:t>Die meisten Mitglieder haben über die Schweizerische Ärztezeitung von ReMed erfahren</a:t>
            </a:r>
          </a:p>
          <a:p>
            <a:pPr>
              <a:buFont typeface="Wingdings" panose="05000000000000000000" pitchFamily="2" charset="2"/>
              <a:buChar char="ü"/>
            </a:pPr>
            <a:r>
              <a:rPr lang="de-CH" dirty="0" smtClean="0"/>
              <a:t>Die Anzahl bearbeiteter Fälle hat zwischen 2007 und 2011 stetig zugenommen und sich nach 2011 stabilisiert</a:t>
            </a: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Tree>
    <p:extLst>
      <p:ext uri="{BB962C8B-B14F-4D97-AF65-F5344CB8AC3E}">
        <p14:creationId xmlns:p14="http://schemas.microsoft.com/office/powerpoint/2010/main" val="1249315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 Anlass | Thema | Vorname Name | Datum</a:t>
            </a:r>
            <a:endParaRPr lang="de-DE"/>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18" t="21152" r="18077" b="8962"/>
          <a:stretch/>
        </p:blipFill>
        <p:spPr bwMode="auto">
          <a:xfrm>
            <a:off x="633962" y="908720"/>
            <a:ext cx="809329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851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 Anlass | Thema | Vorname Name | Datum</a:t>
            </a:r>
            <a:endParaRPr lang="de-DE"/>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45" t="20663" r="18350" b="12902"/>
          <a:stretch/>
        </p:blipFill>
        <p:spPr bwMode="auto">
          <a:xfrm>
            <a:off x="251520" y="705722"/>
            <a:ext cx="8597403" cy="552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204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 Anlass | Thema | Vorname Name | Datum</a:t>
            </a:r>
            <a:endParaRPr lang="de-DE"/>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45" t="19187" r="18073" b="10930"/>
          <a:stretch/>
        </p:blipFill>
        <p:spPr bwMode="auto">
          <a:xfrm>
            <a:off x="467544" y="692696"/>
            <a:ext cx="8452827"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173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Ergebnisse III</a:t>
            </a:r>
            <a:endParaRPr lang="de-CH" b="1" dirty="0"/>
          </a:p>
        </p:txBody>
      </p:sp>
      <p:sp>
        <p:nvSpPr>
          <p:cNvPr id="3" name="Inhaltsplatzhalter 2"/>
          <p:cNvSpPr>
            <a:spLocks noGrp="1"/>
          </p:cNvSpPr>
          <p:nvPr>
            <p:ph idx="1"/>
          </p:nvPr>
        </p:nvSpPr>
        <p:spPr/>
        <p:txBody>
          <a:bodyPr>
            <a:normAutofit fontScale="85000" lnSpcReduction="20000"/>
          </a:bodyPr>
          <a:lstStyle/>
          <a:p>
            <a:pPr>
              <a:buFont typeface="Wingdings" panose="05000000000000000000" pitchFamily="2" charset="2"/>
              <a:buChar char="ü"/>
            </a:pPr>
            <a:r>
              <a:rPr lang="de-CH" dirty="0" smtClean="0"/>
              <a:t>Die Verfügbarkeit des Ärztephons und der Krisenintervention wird als gut eingestuft – einzig die zeitliche und örtliche Verfügbarkeit der Netzwerkmitglieder fällt etwas weniger positiv aus</a:t>
            </a:r>
          </a:p>
          <a:p>
            <a:pPr>
              <a:buFont typeface="Wingdings" panose="05000000000000000000" pitchFamily="2" charset="2"/>
              <a:buChar char="ü"/>
            </a:pPr>
            <a:r>
              <a:rPr lang="de-CH" dirty="0" smtClean="0"/>
              <a:t>Die FMH-Mitglieder und ReMed-Nutzer und Nutzerinnen äusserten zu über 90%, dass das Angebot von ReMed einem Bedürfnis aus der Ärzteschaft entspricht</a:t>
            </a:r>
          </a:p>
          <a:p>
            <a:pPr>
              <a:buFont typeface="Wingdings" panose="05000000000000000000" pitchFamily="2" charset="2"/>
              <a:buChar char="ü"/>
            </a:pPr>
            <a:r>
              <a:rPr lang="de-CH" dirty="0" smtClean="0"/>
              <a:t>Knapp 90% der ReMed Nutzenden geben an, dass Ihnen das Angebot geholfen hat</a:t>
            </a:r>
          </a:p>
          <a:p>
            <a:pPr>
              <a:buFont typeface="Wingdings" panose="05000000000000000000" pitchFamily="2" charset="2"/>
              <a:buChar char="ü"/>
            </a:pPr>
            <a:r>
              <a:rPr lang="de-CH" dirty="0" smtClean="0"/>
              <a:t>Aus Sicht der Leitung wäre ein Follow-</a:t>
            </a:r>
            <a:r>
              <a:rPr lang="de-CH" dirty="0" err="1" smtClean="0"/>
              <a:t>up</a:t>
            </a:r>
            <a:r>
              <a:rPr lang="de-CH" dirty="0" smtClean="0"/>
              <a:t> wünschenswert, um langfristige Wirkung einzuschätzen</a:t>
            </a:r>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Tree>
    <p:extLst>
      <p:ext uri="{BB962C8B-B14F-4D97-AF65-F5344CB8AC3E}">
        <p14:creationId xmlns:p14="http://schemas.microsoft.com/office/powerpoint/2010/main" val="495379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 Anlass | Thema | Vorname Name | Datum</a:t>
            </a:r>
            <a:endParaRPr lang="de-DE"/>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45" t="18702" r="18073" b="10925"/>
          <a:stretch/>
        </p:blipFill>
        <p:spPr bwMode="auto">
          <a:xfrm>
            <a:off x="395536" y="692696"/>
            <a:ext cx="8393716"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123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Geschichte</a:t>
            </a:r>
            <a:endParaRPr lang="de-CH" b="1" dirty="0"/>
          </a:p>
        </p:txBody>
      </p:sp>
      <p:sp>
        <p:nvSpPr>
          <p:cNvPr id="3" name="Inhaltsplatzhalter 2"/>
          <p:cNvSpPr>
            <a:spLocks noGrp="1"/>
          </p:cNvSpPr>
          <p:nvPr>
            <p:ph idx="1"/>
          </p:nvPr>
        </p:nvSpPr>
        <p:spPr/>
        <p:txBody>
          <a:bodyPr>
            <a:normAutofit/>
          </a:bodyPr>
          <a:lstStyle/>
          <a:p>
            <a:pPr marL="0" indent="0">
              <a:buNone/>
            </a:pPr>
            <a:r>
              <a:rPr lang="de-CH" sz="2800" b="1" dirty="0" smtClean="0"/>
              <a:t>Initiative der FMH</a:t>
            </a:r>
          </a:p>
          <a:p>
            <a:r>
              <a:rPr lang="de-CH" sz="2800" dirty="0" smtClean="0"/>
              <a:t>2006: Machbarkeitsstudie</a:t>
            </a:r>
          </a:p>
          <a:p>
            <a:r>
              <a:rPr lang="de-CH" sz="2800" dirty="0" smtClean="0"/>
              <a:t>2007 -2010: als Pilotprojekt geführtes Angebot</a:t>
            </a:r>
          </a:p>
          <a:p>
            <a:r>
              <a:rPr lang="de-CH" sz="2800" dirty="0" smtClean="0"/>
              <a:t>2010: Vom Projekt zum Programm: </a:t>
            </a:r>
            <a:r>
              <a:rPr lang="de-CH" sz="2800" i="1" dirty="0" smtClean="0"/>
              <a:t>Lancierung ReMed Schweiz am 29.10.2010</a:t>
            </a:r>
          </a:p>
          <a:p>
            <a:r>
              <a:rPr lang="de-CH" sz="2800" dirty="0" smtClean="0"/>
              <a:t>2015 – 2016: externe Evaluation des Programms</a:t>
            </a:r>
          </a:p>
          <a:p>
            <a:r>
              <a:rPr lang="de-CH" sz="2800" dirty="0" smtClean="0"/>
              <a:t>2017: Umsetzung Empfehlungen der Evaluation, u.a. Erweiterung der Bekanntheit</a:t>
            </a:r>
            <a:endParaRPr lang="de-CH" sz="2800"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530779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 Anlass | Thema | Vorname Name | Datum</a:t>
            </a:r>
            <a:endParaRPr lang="de-DE"/>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44" t="17712" r="17797" b="15359"/>
          <a:stretch/>
        </p:blipFill>
        <p:spPr bwMode="auto">
          <a:xfrm>
            <a:off x="323528" y="836712"/>
            <a:ext cx="8631064" cy="5536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026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 Anlass | Thema | Vorname Name | Datum</a:t>
            </a:r>
            <a:endParaRPr lang="de-DE"/>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45" t="17220" r="18073" b="12404"/>
          <a:stretch/>
        </p:blipFill>
        <p:spPr bwMode="auto">
          <a:xfrm>
            <a:off x="395536" y="620688"/>
            <a:ext cx="8339747" cy="565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883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 Anlass | Thema | Vorname Name | Datum</a:t>
            </a:r>
            <a:endParaRPr lang="de-DE"/>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45" t="15745" r="18073" b="11910"/>
          <a:stretch/>
        </p:blipFill>
        <p:spPr bwMode="auto">
          <a:xfrm>
            <a:off x="395536" y="692696"/>
            <a:ext cx="8280920" cy="576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967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 Anlass | Thema | Vorname Name | Datum</a:t>
            </a:r>
            <a:endParaRPr lang="de-DE"/>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17" t="30499" r="18354" b="12420"/>
          <a:stretch/>
        </p:blipFill>
        <p:spPr bwMode="auto">
          <a:xfrm>
            <a:off x="251520" y="980728"/>
            <a:ext cx="856274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134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1080120"/>
          </a:xfrm>
        </p:spPr>
        <p:txBody>
          <a:bodyPr>
            <a:normAutofit fontScale="90000"/>
          </a:bodyPr>
          <a:lstStyle/>
          <a:p>
            <a:pPr algn="l"/>
            <a:r>
              <a:rPr lang="de-CH" b="1" dirty="0" smtClean="0"/>
              <a:t>Schlussfolgerungen und Empfehlungen I</a:t>
            </a:r>
            <a:endParaRPr lang="de-CH" b="1" dirty="0"/>
          </a:p>
        </p:txBody>
      </p:sp>
      <p:sp>
        <p:nvSpPr>
          <p:cNvPr id="3" name="Inhaltsplatzhalter 2"/>
          <p:cNvSpPr>
            <a:spLocks noGrp="1"/>
          </p:cNvSpPr>
          <p:nvPr>
            <p:ph idx="1"/>
          </p:nvPr>
        </p:nvSpPr>
        <p:spPr>
          <a:xfrm>
            <a:off x="457200" y="1988840"/>
            <a:ext cx="8229600" cy="4137323"/>
          </a:xfrm>
        </p:spPr>
        <p:txBody>
          <a:bodyPr>
            <a:normAutofit fontScale="85000" lnSpcReduction="20000"/>
          </a:bodyPr>
          <a:lstStyle/>
          <a:p>
            <a:pPr marL="0" indent="0">
              <a:buNone/>
            </a:pPr>
            <a:endParaRPr lang="de-CH" dirty="0" smtClean="0"/>
          </a:p>
          <a:p>
            <a:pPr>
              <a:buFont typeface="Wingdings" panose="05000000000000000000" pitchFamily="2" charset="2"/>
              <a:buChar char="ü"/>
            </a:pPr>
            <a:r>
              <a:rPr lang="de-CH" dirty="0" smtClean="0"/>
              <a:t>Angebot leistet Beitrag zu Enttabuisierung der beruflichen ärztlichen Belastungen – Arbeit ist aber nicht abgeschlossen</a:t>
            </a:r>
          </a:p>
          <a:p>
            <a:pPr marL="0" indent="0">
              <a:buNone/>
            </a:pPr>
            <a:endParaRPr lang="de-CH" dirty="0" smtClean="0"/>
          </a:p>
          <a:p>
            <a:pPr>
              <a:buFont typeface="Wingdings" panose="05000000000000000000" pitchFamily="2" charset="2"/>
              <a:buChar char="ü"/>
            </a:pPr>
            <a:r>
              <a:rPr lang="de-CH" dirty="0" smtClean="0"/>
              <a:t>ReMed ist bei 50% der FMH-Mitglieder bekannt – Bekanntheit kann noch gesteigert werden</a:t>
            </a:r>
          </a:p>
          <a:p>
            <a:pPr marL="0" indent="0">
              <a:buNone/>
            </a:pPr>
            <a:endParaRPr lang="de-CH" dirty="0" smtClean="0"/>
          </a:p>
          <a:p>
            <a:pPr>
              <a:buFont typeface="Wingdings" panose="05000000000000000000" pitchFamily="2" charset="2"/>
              <a:buChar char="ü"/>
            </a:pPr>
            <a:r>
              <a:rPr lang="de-CH" dirty="0" smtClean="0"/>
              <a:t>Die Krisenintervention gelingt in den meisten Fällen – Dichte und Verfügbarkeit des Netzwerks können noch verbessert werden</a:t>
            </a:r>
          </a:p>
          <a:p>
            <a:pPr>
              <a:buFont typeface="Wingdings" panose="05000000000000000000" pitchFamily="2" charset="2"/>
              <a:buChar char="ü"/>
            </a:pP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Tree>
    <p:extLst>
      <p:ext uri="{BB962C8B-B14F-4D97-AF65-F5344CB8AC3E}">
        <p14:creationId xmlns:p14="http://schemas.microsoft.com/office/powerpoint/2010/main" val="696746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64704"/>
            <a:ext cx="8229600" cy="1080120"/>
          </a:xfrm>
        </p:spPr>
        <p:txBody>
          <a:bodyPr>
            <a:normAutofit fontScale="90000"/>
          </a:bodyPr>
          <a:lstStyle/>
          <a:p>
            <a:pPr algn="l"/>
            <a:r>
              <a:rPr lang="de-CH" b="1" dirty="0"/>
              <a:t>Schlussfolgerungen und Empfehlungen </a:t>
            </a:r>
            <a:r>
              <a:rPr lang="de-CH" b="1" dirty="0" smtClean="0"/>
              <a:t>II</a:t>
            </a:r>
            <a:endParaRPr lang="de-CH" dirty="0"/>
          </a:p>
        </p:txBody>
      </p:sp>
      <p:sp>
        <p:nvSpPr>
          <p:cNvPr id="3" name="Inhaltsplatzhalter 2"/>
          <p:cNvSpPr>
            <a:spLocks noGrp="1"/>
          </p:cNvSpPr>
          <p:nvPr>
            <p:ph idx="1"/>
          </p:nvPr>
        </p:nvSpPr>
        <p:spPr>
          <a:xfrm>
            <a:off x="457200" y="1988840"/>
            <a:ext cx="8229600" cy="4137323"/>
          </a:xfrm>
        </p:spPr>
        <p:txBody>
          <a:bodyPr>
            <a:normAutofit fontScale="70000" lnSpcReduction="20000"/>
          </a:bodyPr>
          <a:lstStyle/>
          <a:p>
            <a:pPr>
              <a:buFont typeface="Wingdings" panose="05000000000000000000" pitchFamily="2" charset="2"/>
              <a:buChar char="ü"/>
            </a:pPr>
            <a:r>
              <a:rPr lang="de-CH" i="1" dirty="0" smtClean="0"/>
              <a:t>Effektivität: </a:t>
            </a:r>
            <a:r>
              <a:rPr lang="de-CH" dirty="0" smtClean="0"/>
              <a:t>ReMed erreicht seine Ziele bzgl. Krisenintervention und Prävention – Optimierung möglich in Bezug auf Netzwerkpartner</a:t>
            </a:r>
          </a:p>
          <a:p>
            <a:pPr marL="0" indent="0">
              <a:buNone/>
            </a:pPr>
            <a:endParaRPr lang="de-CH" dirty="0" smtClean="0"/>
          </a:p>
          <a:p>
            <a:pPr>
              <a:buFont typeface="Wingdings" panose="05000000000000000000" pitchFamily="2" charset="2"/>
              <a:buChar char="ü"/>
            </a:pPr>
            <a:r>
              <a:rPr lang="de-CH" i="1" dirty="0" smtClean="0"/>
              <a:t>Effizienz: </a:t>
            </a:r>
            <a:r>
              <a:rPr lang="de-CH" dirty="0" smtClean="0"/>
              <a:t>Mitteleinsatz wird als effizient eigeschätzt  -Optimierung möglich in Bezug auf interne Abläufe </a:t>
            </a:r>
          </a:p>
          <a:p>
            <a:pPr marL="0" indent="0">
              <a:buNone/>
            </a:pPr>
            <a:endParaRPr lang="de-CH" dirty="0" smtClean="0"/>
          </a:p>
          <a:p>
            <a:pPr>
              <a:buFont typeface="Wingdings" panose="05000000000000000000" pitchFamily="2" charset="2"/>
              <a:buChar char="ü"/>
            </a:pPr>
            <a:r>
              <a:rPr lang="de-CH" i="1" dirty="0" smtClean="0"/>
              <a:t>Relevanz: </a:t>
            </a:r>
            <a:r>
              <a:rPr lang="de-CH" dirty="0" smtClean="0"/>
              <a:t>Angebote entsprechen Bedarf – Optimierung möglich durch Erweiterung der Angebote</a:t>
            </a:r>
          </a:p>
          <a:p>
            <a:pPr marL="0" indent="0">
              <a:buNone/>
            </a:pPr>
            <a:endParaRPr lang="de-CH" dirty="0" smtClean="0"/>
          </a:p>
          <a:p>
            <a:pPr>
              <a:buFont typeface="Wingdings" panose="05000000000000000000" pitchFamily="2" charset="2"/>
              <a:buChar char="ü"/>
            </a:pPr>
            <a:r>
              <a:rPr lang="de-CH" i="1" dirty="0" smtClean="0"/>
              <a:t>Adäquanz: </a:t>
            </a:r>
            <a:r>
              <a:rPr lang="de-CH" dirty="0" smtClean="0"/>
              <a:t>Angebote, Bedürfnisse und Organisation sind aufeinander abgestimmt  - Optimierung möglich durch Schärfung des Angebots und ausgeglichener Verteilung Besetzung Leitungsausschuss (Regionen, Geschlechter, Alter)</a:t>
            </a: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Tree>
    <p:extLst>
      <p:ext uri="{BB962C8B-B14F-4D97-AF65-F5344CB8AC3E}">
        <p14:creationId xmlns:p14="http://schemas.microsoft.com/office/powerpoint/2010/main" val="197649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Was ist ReMed?</a:t>
            </a:r>
            <a:endParaRPr lang="de-CH" b="1" dirty="0"/>
          </a:p>
        </p:txBody>
      </p:sp>
      <p:sp>
        <p:nvSpPr>
          <p:cNvPr id="3" name="Inhaltsplatzhalter 2"/>
          <p:cNvSpPr>
            <a:spLocks noGrp="1"/>
          </p:cNvSpPr>
          <p:nvPr>
            <p:ph idx="1"/>
          </p:nvPr>
        </p:nvSpPr>
        <p:spPr/>
        <p:txBody>
          <a:bodyPr>
            <a:normAutofit fontScale="55000" lnSpcReduction="20000"/>
          </a:bodyPr>
          <a:lstStyle/>
          <a:p>
            <a:pPr marL="0" indent="0">
              <a:buNone/>
            </a:pPr>
            <a:r>
              <a:rPr lang="de-CH" b="1" dirty="0" smtClean="0"/>
              <a:t>Angebot</a:t>
            </a:r>
          </a:p>
          <a:p>
            <a:pPr marL="0" indent="0">
              <a:buNone/>
            </a:pPr>
            <a:r>
              <a:rPr lang="de-DE" dirty="0" err="1"/>
              <a:t>ReMed</a:t>
            </a:r>
            <a:r>
              <a:rPr lang="de-DE" dirty="0"/>
              <a:t> ist ein </a:t>
            </a:r>
            <a:r>
              <a:rPr lang="de-DE" i="1" dirty="0"/>
              <a:t>Unterstützungsnetzwerk</a:t>
            </a:r>
            <a:r>
              <a:rPr lang="de-DE" dirty="0"/>
              <a:t> für Ärztinnen und </a:t>
            </a:r>
            <a:r>
              <a:rPr lang="de-DE" dirty="0" smtClean="0"/>
              <a:t>Ärzte, das…</a:t>
            </a:r>
          </a:p>
          <a:p>
            <a:pPr>
              <a:buFont typeface="Wingdings" panose="05000000000000000000" pitchFamily="2" charset="2"/>
              <a:buChar char="ü"/>
            </a:pPr>
            <a:r>
              <a:rPr lang="de-DE" dirty="0" smtClean="0"/>
              <a:t>Wissen und Erfahrung über </a:t>
            </a:r>
            <a:r>
              <a:rPr lang="de-DE" i="1" dirty="0" smtClean="0"/>
              <a:t>Gesundheitsförderung und Prävention </a:t>
            </a:r>
            <a:r>
              <a:rPr lang="de-DE" dirty="0" smtClean="0"/>
              <a:t>verbreitet</a:t>
            </a:r>
          </a:p>
          <a:p>
            <a:pPr>
              <a:buFont typeface="Wingdings" panose="05000000000000000000" pitchFamily="2" charset="2"/>
              <a:buChar char="ü"/>
            </a:pPr>
            <a:r>
              <a:rPr lang="de-DE" dirty="0" smtClean="0"/>
              <a:t>Ärztinnen und Ärzte für die </a:t>
            </a:r>
            <a:r>
              <a:rPr lang="de-DE" i="1" dirty="0" smtClean="0"/>
              <a:t>eigene Gesundheit </a:t>
            </a:r>
            <a:r>
              <a:rPr lang="de-DE" dirty="0" smtClean="0"/>
              <a:t>sensibilisiert</a:t>
            </a:r>
          </a:p>
          <a:p>
            <a:pPr>
              <a:buFont typeface="Wingdings" panose="05000000000000000000" pitchFamily="2" charset="2"/>
              <a:buChar char="ü"/>
            </a:pPr>
            <a:r>
              <a:rPr lang="de-DE" dirty="0" smtClean="0"/>
              <a:t>ein breites Angebot für </a:t>
            </a:r>
            <a:r>
              <a:rPr lang="de-DE" i="1" dirty="0" smtClean="0"/>
              <a:t>Krisensituationen </a:t>
            </a:r>
            <a:r>
              <a:rPr lang="de-DE" dirty="0" smtClean="0"/>
              <a:t>anbietet</a:t>
            </a:r>
          </a:p>
          <a:p>
            <a:pPr marL="0" indent="0">
              <a:buNone/>
            </a:pPr>
            <a:endParaRPr lang="de-DE" dirty="0" smtClean="0"/>
          </a:p>
          <a:p>
            <a:pPr marL="0" indent="0">
              <a:buNone/>
            </a:pPr>
            <a:r>
              <a:rPr lang="de-DE" dirty="0" smtClean="0"/>
              <a:t>…mit dem Ziel:</a:t>
            </a:r>
          </a:p>
          <a:p>
            <a:pPr marL="0" indent="0">
              <a:buNone/>
            </a:pPr>
            <a:r>
              <a:rPr lang="de-DE" dirty="0" smtClean="0"/>
              <a:t>Erhaltung </a:t>
            </a:r>
            <a:r>
              <a:rPr lang="de-DE" dirty="0"/>
              <a:t>der Gesundheit und ärztlichen Funktionalität sowie die Gewährleistung der </a:t>
            </a:r>
            <a:r>
              <a:rPr lang="de-DE" i="1" dirty="0"/>
              <a:t>Patientensicherheit </a:t>
            </a:r>
            <a:r>
              <a:rPr lang="de-DE" dirty="0"/>
              <a:t>und der </a:t>
            </a:r>
            <a:r>
              <a:rPr lang="de-DE" i="1" dirty="0"/>
              <a:t>hohen Qualität </a:t>
            </a:r>
            <a:r>
              <a:rPr lang="de-DE" dirty="0"/>
              <a:t>in der medizinischen Versorgung</a:t>
            </a:r>
            <a:r>
              <a:rPr lang="de-DE" dirty="0" smtClean="0"/>
              <a:t>.</a:t>
            </a:r>
          </a:p>
          <a:p>
            <a:pPr marL="0" indent="0">
              <a:buNone/>
            </a:pPr>
            <a:endParaRPr lang="de-DE" dirty="0" smtClean="0"/>
          </a:p>
          <a:p>
            <a:pPr marL="0" indent="0">
              <a:buNone/>
            </a:pPr>
            <a:endParaRPr lang="de-DE" dirty="0" smtClean="0"/>
          </a:p>
          <a:p>
            <a:pPr marL="0" indent="0">
              <a:buNone/>
            </a:pPr>
            <a:r>
              <a:rPr lang="de-DE" b="1" dirty="0" smtClean="0"/>
              <a:t>Kontext</a:t>
            </a:r>
          </a:p>
          <a:p>
            <a:pPr marL="0" indent="0">
              <a:buNone/>
            </a:pPr>
            <a:r>
              <a:rPr lang="de-DE" dirty="0" err="1"/>
              <a:t>ReMed</a:t>
            </a:r>
            <a:r>
              <a:rPr lang="de-DE" dirty="0"/>
              <a:t> ist eine ärzteeigene, von der FMH finanzierte, unabhängige Organisation und orientiert sich in seiner Vorgehensweise an den gesetzlichen Rahmenbedingungen sowie an der </a:t>
            </a:r>
            <a:r>
              <a:rPr lang="de-DE" dirty="0" smtClean="0"/>
              <a:t>Standesordnung </a:t>
            </a:r>
            <a:r>
              <a:rPr lang="de-DE" dirty="0"/>
              <a:t>der FMH</a:t>
            </a:r>
            <a:r>
              <a:rPr lang="de-DE" dirty="0" smtClean="0"/>
              <a:t>.</a:t>
            </a: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382616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Organisation</a:t>
            </a:r>
            <a:endParaRPr lang="de-CH" b="1"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6" name="Textfeld 5"/>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pic>
        <p:nvPicPr>
          <p:cNvPr id="1028" name="Picture 4" descr="D:\lhadorn\ReMed\Grundlagen-Dokumente-Überarbeitung\Bild_S8 Handbuch 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7832390" cy="429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110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Rahmenbedingungen I</a:t>
            </a:r>
            <a:endParaRPr lang="de-CH" b="1" dirty="0"/>
          </a:p>
        </p:txBody>
      </p:sp>
      <p:sp>
        <p:nvSpPr>
          <p:cNvPr id="3" name="Inhaltsplatzhalter 2"/>
          <p:cNvSpPr>
            <a:spLocks noGrp="1"/>
          </p:cNvSpPr>
          <p:nvPr>
            <p:ph idx="1"/>
          </p:nvPr>
        </p:nvSpPr>
        <p:spPr/>
        <p:txBody>
          <a:bodyPr>
            <a:noAutofit/>
          </a:bodyPr>
          <a:lstStyle/>
          <a:p>
            <a:pPr marL="0" indent="0">
              <a:buNone/>
            </a:pPr>
            <a:r>
              <a:rPr lang="de-CH" sz="2400" b="1" dirty="0" smtClean="0"/>
              <a:t>Vertraulichkeit und Selbstverantwortung</a:t>
            </a:r>
          </a:p>
          <a:p>
            <a:pPr>
              <a:buFont typeface="Wingdings" panose="05000000000000000000" pitchFamily="2" charset="2"/>
              <a:buChar char="ü"/>
            </a:pPr>
            <a:r>
              <a:rPr lang="de-CH" sz="2400" dirty="0"/>
              <a:t>ReMed orientiert sich an den </a:t>
            </a:r>
            <a:r>
              <a:rPr lang="de-CH" sz="2400" i="1" dirty="0"/>
              <a:t>gesetzlichen Rahmenbedingungen</a:t>
            </a:r>
            <a:r>
              <a:rPr lang="de-CH" sz="2400" dirty="0"/>
              <a:t> und an der </a:t>
            </a:r>
            <a:r>
              <a:rPr lang="de-CH" sz="2400" i="1" dirty="0" smtClean="0"/>
              <a:t>FMH-Standesordnung</a:t>
            </a:r>
            <a:endParaRPr lang="de-DE" sz="2400" i="1" dirty="0" smtClean="0"/>
          </a:p>
          <a:p>
            <a:pPr>
              <a:buFont typeface="Wingdings" panose="05000000000000000000" pitchFamily="2" charset="2"/>
              <a:buChar char="ü"/>
            </a:pPr>
            <a:r>
              <a:rPr lang="de-DE" sz="2400" dirty="0" err="1" smtClean="0"/>
              <a:t>ReMed</a:t>
            </a:r>
            <a:r>
              <a:rPr lang="de-DE" sz="2400" dirty="0" smtClean="0"/>
              <a:t> </a:t>
            </a:r>
            <a:r>
              <a:rPr lang="de-DE" sz="2400" dirty="0"/>
              <a:t>handelt immer und nur mit dem </a:t>
            </a:r>
            <a:r>
              <a:rPr lang="de-DE" sz="2400" i="1" dirty="0"/>
              <a:t>ausdrücklichen Einverständnis</a:t>
            </a:r>
            <a:r>
              <a:rPr lang="de-DE" sz="2400" dirty="0"/>
              <a:t> der ratsuchenden Ärztin, des ratsuchenden </a:t>
            </a:r>
            <a:r>
              <a:rPr lang="de-DE" sz="2400" dirty="0" smtClean="0"/>
              <a:t>Arztes</a:t>
            </a:r>
          </a:p>
          <a:p>
            <a:pPr>
              <a:buFont typeface="Wingdings" panose="05000000000000000000" pitchFamily="2" charset="2"/>
              <a:buChar char="ü"/>
            </a:pPr>
            <a:r>
              <a:rPr lang="de-CH" sz="2400" dirty="0" smtClean="0"/>
              <a:t>Ab</a:t>
            </a:r>
            <a:r>
              <a:rPr lang="de-DE" sz="2400" dirty="0" smtClean="0"/>
              <a:t> </a:t>
            </a:r>
            <a:r>
              <a:rPr lang="de-DE" sz="2400" dirty="0"/>
              <a:t>Kontaktaufnahme </a:t>
            </a:r>
            <a:r>
              <a:rPr lang="de-DE" sz="2400" dirty="0" smtClean="0"/>
              <a:t>gelten für ratsuchende Ärztinnen und Ärzte die </a:t>
            </a:r>
            <a:r>
              <a:rPr lang="de-DE" sz="2400" dirty="0"/>
              <a:t>gleichen Rechte wie </a:t>
            </a:r>
            <a:r>
              <a:rPr lang="de-DE" sz="2400" dirty="0" smtClean="0"/>
              <a:t>für andere </a:t>
            </a:r>
            <a:r>
              <a:rPr lang="de-DE" sz="2400" dirty="0"/>
              <a:t>Patienten: </a:t>
            </a:r>
            <a:r>
              <a:rPr lang="de-DE" sz="2400" dirty="0" smtClean="0"/>
              <a:t>es gilt das </a:t>
            </a:r>
            <a:r>
              <a:rPr lang="de-DE" sz="2400" i="1" dirty="0" smtClean="0"/>
              <a:t>ärztliche Berufsgeheimnis</a:t>
            </a:r>
          </a:p>
          <a:p>
            <a:pPr>
              <a:buFont typeface="Wingdings" panose="05000000000000000000" pitchFamily="2" charset="2"/>
              <a:buChar char="ü"/>
            </a:pPr>
            <a:r>
              <a:rPr lang="de-DE" sz="2400" dirty="0" err="1" smtClean="0"/>
              <a:t>ReMed</a:t>
            </a:r>
            <a:r>
              <a:rPr lang="de-DE" sz="2400" dirty="0" smtClean="0"/>
              <a:t> </a:t>
            </a:r>
            <a:r>
              <a:rPr lang="de-DE" sz="2400" dirty="0"/>
              <a:t>ist </a:t>
            </a:r>
            <a:r>
              <a:rPr lang="de-DE" sz="2400" i="1" dirty="0"/>
              <a:t>kein Aufsichtsorgan </a:t>
            </a:r>
            <a:r>
              <a:rPr lang="de-DE" sz="2400" dirty="0"/>
              <a:t>und hat weder Abklärungs- noch </a:t>
            </a:r>
            <a:r>
              <a:rPr lang="de-DE" sz="2400" dirty="0" smtClean="0"/>
              <a:t>Sanktionskompetenzen</a:t>
            </a:r>
          </a:p>
        </p:txBody>
      </p:sp>
      <p:sp>
        <p:nvSpPr>
          <p:cNvPr id="4" name="Fußzeilenplatzhalter 3"/>
          <p:cNvSpPr>
            <a:spLocks noGrp="1"/>
          </p:cNvSpPr>
          <p:nvPr>
            <p:ph type="ftr" sz="quarter" idx="11"/>
          </p:nvPr>
        </p:nvSpPr>
        <p:spPr/>
        <p:txBody>
          <a:bodyPr/>
          <a:lstStyle/>
          <a:p>
            <a:r>
              <a:rPr lang="de-DE" dirty="0" smtClean="0"/>
              <a:t>| Anlass | Thema | Vorname Name | Datum</a:t>
            </a:r>
            <a:endParaRPr lang="de-DE" dirty="0"/>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01834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CH" b="1" dirty="0" smtClean="0"/>
              <a:t>Rahmenbedingungen II</a:t>
            </a:r>
            <a:endParaRPr lang="de-CH" b="1" dirty="0"/>
          </a:p>
        </p:txBody>
      </p:sp>
      <p:sp>
        <p:nvSpPr>
          <p:cNvPr id="3" name="Inhaltsplatzhalter 2"/>
          <p:cNvSpPr>
            <a:spLocks noGrp="1"/>
          </p:cNvSpPr>
          <p:nvPr>
            <p:ph idx="1"/>
          </p:nvPr>
        </p:nvSpPr>
        <p:spPr/>
        <p:txBody>
          <a:bodyPr>
            <a:normAutofit fontScale="92500"/>
          </a:bodyPr>
          <a:lstStyle/>
          <a:p>
            <a:pPr marL="0" indent="0">
              <a:buNone/>
            </a:pPr>
            <a:r>
              <a:rPr lang="de-DE" sz="2600" b="1" dirty="0"/>
              <a:t>Ärztliche Meldepflicht und Melderecht</a:t>
            </a:r>
          </a:p>
          <a:p>
            <a:pPr>
              <a:buFont typeface="Wingdings" panose="05000000000000000000" pitchFamily="2" charset="2"/>
              <a:buChar char="ü"/>
            </a:pPr>
            <a:r>
              <a:rPr lang="de-CH" sz="2600" dirty="0"/>
              <a:t>Die </a:t>
            </a:r>
            <a:r>
              <a:rPr lang="de-CH" sz="2600" i="1" dirty="0"/>
              <a:t>gesetzlichen Meldepflichten und Melderechte </a:t>
            </a:r>
            <a:r>
              <a:rPr lang="de-CH" sz="2600" dirty="0"/>
              <a:t>gelten gegenüber allen Patienten, somit auch gegenüber ratsuchenden Ärztinnen und Ärzten im Rahmen von </a:t>
            </a:r>
            <a:r>
              <a:rPr lang="de-CH" sz="2600" dirty="0" err="1" smtClean="0"/>
              <a:t>ReMed</a:t>
            </a:r>
            <a:endParaRPr lang="de-CH" sz="2600" dirty="0" smtClean="0"/>
          </a:p>
          <a:p>
            <a:pPr marL="0" indent="0">
              <a:buNone/>
            </a:pPr>
            <a:endParaRPr lang="de-CH" sz="2600" dirty="0"/>
          </a:p>
          <a:p>
            <a:pPr>
              <a:buFont typeface="Wingdings" panose="05000000000000000000" pitchFamily="2" charset="2"/>
              <a:buChar char="ü"/>
            </a:pPr>
            <a:r>
              <a:rPr lang="de-CH" sz="2600" dirty="0"/>
              <a:t>Soweit ein Melde</a:t>
            </a:r>
            <a:r>
              <a:rPr lang="de-CH" sz="2600" i="1" dirty="0"/>
              <a:t>recht</a:t>
            </a:r>
            <a:r>
              <a:rPr lang="de-CH" sz="2600" dirty="0"/>
              <a:t> in Frage kommt, richtet sich die Arbeit in ReMed nach dem Leitbild ärztlicher Qualität</a:t>
            </a:r>
          </a:p>
          <a:p>
            <a:pPr marL="0" indent="0">
              <a:buNone/>
            </a:pPr>
            <a:r>
              <a:rPr lang="de-CH" sz="2600" dirty="0" smtClean="0"/>
              <a:t>	</a:t>
            </a:r>
            <a:r>
              <a:rPr lang="de-CH" sz="2200" dirty="0" smtClean="0"/>
              <a:t>Wird </a:t>
            </a:r>
            <a:r>
              <a:rPr lang="de-CH" sz="2200" dirty="0"/>
              <a:t>die Anwendung des Melderechts nach interner </a:t>
            </a:r>
            <a:r>
              <a:rPr lang="de-CH" sz="2200" dirty="0" smtClean="0"/>
              <a:t>	Evaluation </a:t>
            </a:r>
            <a:r>
              <a:rPr lang="de-CH" sz="2200" dirty="0"/>
              <a:t>in </a:t>
            </a:r>
            <a:r>
              <a:rPr lang="de-CH" sz="2200" dirty="0" smtClean="0"/>
              <a:t>	Betracht </a:t>
            </a:r>
            <a:r>
              <a:rPr lang="de-CH" sz="2200" dirty="0"/>
              <a:t>gezogen, ist zwingend die </a:t>
            </a:r>
            <a:r>
              <a:rPr lang="de-CH" sz="2200" dirty="0" smtClean="0"/>
              <a:t>	Ethikkommission </a:t>
            </a:r>
            <a:r>
              <a:rPr lang="de-CH" sz="2200" dirty="0"/>
              <a:t>zuzuziehen </a:t>
            </a:r>
            <a:r>
              <a:rPr lang="de-CH" sz="2200" dirty="0" smtClean="0"/>
              <a:t>	bevor </a:t>
            </a:r>
            <a:r>
              <a:rPr lang="de-CH" sz="2200" dirty="0"/>
              <a:t>weitergehende </a:t>
            </a:r>
            <a:r>
              <a:rPr lang="de-CH" sz="2200" dirty="0" smtClean="0"/>
              <a:t>Schritte </a:t>
            </a:r>
            <a:r>
              <a:rPr lang="de-CH" sz="2200" dirty="0"/>
              <a:t>unternommen oder abgelehnt </a:t>
            </a:r>
            <a:r>
              <a:rPr lang="de-CH" sz="2200" dirty="0" smtClean="0"/>
              <a:t>	werden.</a:t>
            </a:r>
            <a:endParaRPr lang="de-CH" sz="2200" dirty="0"/>
          </a:p>
          <a:p>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888349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Unterstützungsangebote</a:t>
            </a:r>
            <a:endParaRPr lang="de-CH" dirty="0"/>
          </a:p>
        </p:txBody>
      </p:sp>
      <p:sp>
        <p:nvSpPr>
          <p:cNvPr id="3" name="Textplatzhalter 2"/>
          <p:cNvSpPr>
            <a:spLocks noGrp="1"/>
          </p:cNvSpPr>
          <p:nvPr>
            <p:ph type="body" idx="1"/>
          </p:nvPr>
        </p:nvSpPr>
        <p:spPr/>
        <p:txBody>
          <a:bodyPr/>
          <a:lstStyle/>
          <a:p>
            <a:r>
              <a:rPr lang="de-CH" dirty="0" smtClean="0"/>
              <a:t>Erstberatung und Vernetzung</a:t>
            </a:r>
          </a:p>
          <a:p>
            <a:r>
              <a:rPr lang="de-CH" dirty="0" smtClean="0"/>
              <a:t>Sensibilisierung und Prävention</a:t>
            </a:r>
          </a:p>
          <a:p>
            <a:r>
              <a:rPr lang="de-CH" dirty="0" smtClean="0"/>
              <a:t>Mentoring und Praxispraktika</a:t>
            </a:r>
          </a:p>
          <a:p>
            <a:r>
              <a:rPr lang="de-CH" dirty="0" smtClean="0"/>
              <a:t>Intervisionen für Erstberatende und Netzwerkmitglieder</a:t>
            </a:r>
            <a:endParaRPr lang="de-CH" dirty="0"/>
          </a:p>
        </p:txBody>
      </p:sp>
      <p:sp>
        <p:nvSpPr>
          <p:cNvPr id="4" name="Fußzeilenplatzhalter 3"/>
          <p:cNvSpPr>
            <a:spLocks noGrp="1"/>
          </p:cNvSpPr>
          <p:nvPr>
            <p:ph type="ftr" sz="quarter" idx="11"/>
          </p:nvPr>
        </p:nvSpPr>
        <p:spPr/>
        <p:txBody>
          <a:bodyPr/>
          <a:lstStyle/>
          <a:p>
            <a:r>
              <a:rPr lang="de-DE" smtClean="0"/>
              <a:t>| Anlass | Thema | Vorname Name | Datum</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3704086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2134</Words>
  <Application>Microsoft Office PowerPoint</Application>
  <PresentationFormat>Bildschirmpräsentation (4:3)</PresentationFormat>
  <Paragraphs>419</Paragraphs>
  <Slides>45</Slides>
  <Notes>1</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Larissa-Design</vt:lpstr>
      <vt:lpstr>ReMed</vt:lpstr>
      <vt:lpstr>ReMed</vt:lpstr>
      <vt:lpstr>Ausgangslage</vt:lpstr>
      <vt:lpstr>Geschichte</vt:lpstr>
      <vt:lpstr>Was ist ReMed?</vt:lpstr>
      <vt:lpstr>Organisation</vt:lpstr>
      <vt:lpstr>Rahmenbedingungen I</vt:lpstr>
      <vt:lpstr>Rahmenbedingungen II</vt:lpstr>
      <vt:lpstr>Unterstützungsangebote</vt:lpstr>
      <vt:lpstr>PowerPoint-Präsentation</vt:lpstr>
      <vt:lpstr>(Erst-)Beratung und Vernetzung I</vt:lpstr>
      <vt:lpstr>Erstberatung und Vernetzung II</vt:lpstr>
      <vt:lpstr>Sensibilisierung und Prävention I</vt:lpstr>
      <vt:lpstr>Sensibilisierung und Prävention II</vt:lpstr>
      <vt:lpstr>Sensibilisierung und Prävention III</vt:lpstr>
      <vt:lpstr>Beispiele Testimonials</vt:lpstr>
      <vt:lpstr>Mentoring und Praxispraktika I</vt:lpstr>
      <vt:lpstr>Mentoring und Praxispraktika II</vt:lpstr>
      <vt:lpstr>Intervisionen für Erstberatende und Netzwerkmitglieder</vt:lpstr>
      <vt:lpstr>PowerPoint-Präsentation</vt:lpstr>
      <vt:lpstr>Statistik erfolgter Unterstützungen</vt:lpstr>
      <vt:lpstr>Begleitmassnahmen</vt:lpstr>
      <vt:lpstr>Machbarkeitsstudie</vt:lpstr>
      <vt:lpstr>Rücklauf Online-Umfrage</vt:lpstr>
      <vt:lpstr>Ergebnisse der Umfrage I</vt:lpstr>
      <vt:lpstr>Ergebnisse der Umfrage II</vt:lpstr>
      <vt:lpstr>Onlinebefragung - Beispielfrage</vt:lpstr>
      <vt:lpstr>Evaluation 2015 -2016</vt:lpstr>
      <vt:lpstr>PowerPoint-Präsentation</vt:lpstr>
      <vt:lpstr>Methodisches Vorgehen</vt:lpstr>
      <vt:lpstr>Befragung FMH Mitglieder I</vt:lpstr>
      <vt:lpstr>Befragung FMH Mitglieder II</vt:lpstr>
      <vt:lpstr>Ergebnisse I</vt:lpstr>
      <vt:lpstr>Ergebnisse II</vt:lpstr>
      <vt:lpstr>PowerPoint-Präsentation</vt:lpstr>
      <vt:lpstr>PowerPoint-Präsentation</vt:lpstr>
      <vt:lpstr>PowerPoint-Präsentation</vt:lpstr>
      <vt:lpstr>Ergebnisse III</vt:lpstr>
      <vt:lpstr>PowerPoint-Präsentation</vt:lpstr>
      <vt:lpstr>PowerPoint-Präsentation</vt:lpstr>
      <vt:lpstr>PowerPoint-Präsentation</vt:lpstr>
      <vt:lpstr>PowerPoint-Präsentation</vt:lpstr>
      <vt:lpstr>PowerPoint-Präsentation</vt:lpstr>
      <vt:lpstr>Schlussfolgerungen und Empfehlungen I</vt:lpstr>
      <vt:lpstr>Schlussfolgerungen und Empfehlungen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Hadorn Linda</dc:creator>
  <cp:lastModifiedBy>Hadorn Linda</cp:lastModifiedBy>
  <cp:revision>32</cp:revision>
  <dcterms:created xsi:type="dcterms:W3CDTF">2017-05-23T09:03:50Z</dcterms:created>
  <dcterms:modified xsi:type="dcterms:W3CDTF">2017-10-25T13:50:25Z</dcterms:modified>
</cp:coreProperties>
</file>